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  <p:sldMasterId id="2147483679" r:id="rId2"/>
  </p:sldMasterIdLst>
  <p:notesMasterIdLst>
    <p:notesMasterId r:id="rId78"/>
  </p:notesMasterIdLst>
  <p:handoutMasterIdLst>
    <p:handoutMasterId r:id="rId79"/>
  </p:handoutMasterIdLst>
  <p:sldIdLst>
    <p:sldId id="583" r:id="rId3"/>
    <p:sldId id="584" r:id="rId4"/>
    <p:sldId id="585" r:id="rId5"/>
    <p:sldId id="586" r:id="rId6"/>
    <p:sldId id="587" r:id="rId7"/>
    <p:sldId id="588" r:id="rId8"/>
    <p:sldId id="589" r:id="rId9"/>
    <p:sldId id="590" r:id="rId10"/>
    <p:sldId id="591" r:id="rId11"/>
    <p:sldId id="592" r:id="rId12"/>
    <p:sldId id="593" r:id="rId13"/>
    <p:sldId id="594" r:id="rId14"/>
    <p:sldId id="595" r:id="rId15"/>
    <p:sldId id="596" r:id="rId16"/>
    <p:sldId id="597" r:id="rId17"/>
    <p:sldId id="598" r:id="rId18"/>
    <p:sldId id="599" r:id="rId19"/>
    <p:sldId id="600" r:id="rId20"/>
    <p:sldId id="510" r:id="rId21"/>
    <p:sldId id="511" r:id="rId22"/>
    <p:sldId id="566" r:id="rId23"/>
    <p:sldId id="555" r:id="rId24"/>
    <p:sldId id="549" r:id="rId25"/>
    <p:sldId id="515" r:id="rId26"/>
    <p:sldId id="567" r:id="rId27"/>
    <p:sldId id="516" r:id="rId28"/>
    <p:sldId id="517" r:id="rId29"/>
    <p:sldId id="518" r:id="rId30"/>
    <p:sldId id="572" r:id="rId31"/>
    <p:sldId id="569" r:id="rId32"/>
    <p:sldId id="568" r:id="rId33"/>
    <p:sldId id="570" r:id="rId34"/>
    <p:sldId id="571" r:id="rId35"/>
    <p:sldId id="556" r:id="rId36"/>
    <p:sldId id="557" r:id="rId37"/>
    <p:sldId id="558" r:id="rId38"/>
    <p:sldId id="578" r:id="rId39"/>
    <p:sldId id="579" r:id="rId40"/>
    <p:sldId id="580" r:id="rId41"/>
    <p:sldId id="565" r:id="rId42"/>
    <p:sldId id="559" r:id="rId43"/>
    <p:sldId id="560" r:id="rId44"/>
    <p:sldId id="561" r:id="rId45"/>
    <p:sldId id="562" r:id="rId46"/>
    <p:sldId id="563" r:id="rId47"/>
    <p:sldId id="564" r:id="rId48"/>
    <p:sldId id="582" r:id="rId49"/>
    <p:sldId id="519" r:id="rId50"/>
    <p:sldId id="520" r:id="rId51"/>
    <p:sldId id="522" r:id="rId52"/>
    <p:sldId id="523" r:id="rId53"/>
    <p:sldId id="524" r:id="rId54"/>
    <p:sldId id="525" r:id="rId55"/>
    <p:sldId id="526" r:id="rId56"/>
    <p:sldId id="527" r:id="rId57"/>
    <p:sldId id="538" r:id="rId58"/>
    <p:sldId id="539" r:id="rId59"/>
    <p:sldId id="540" r:id="rId60"/>
    <p:sldId id="541" r:id="rId61"/>
    <p:sldId id="528" r:id="rId62"/>
    <p:sldId id="529" r:id="rId63"/>
    <p:sldId id="531" r:id="rId64"/>
    <p:sldId id="532" r:id="rId65"/>
    <p:sldId id="533" r:id="rId66"/>
    <p:sldId id="534" r:id="rId67"/>
    <p:sldId id="542" r:id="rId68"/>
    <p:sldId id="543" r:id="rId69"/>
    <p:sldId id="544" r:id="rId70"/>
    <p:sldId id="545" r:id="rId71"/>
    <p:sldId id="535" r:id="rId72"/>
    <p:sldId id="536" r:id="rId73"/>
    <p:sldId id="537" r:id="rId74"/>
    <p:sldId id="546" r:id="rId75"/>
    <p:sldId id="547" r:id="rId76"/>
    <p:sldId id="548" r:id="rId77"/>
  </p:sldIdLst>
  <p:sldSz cx="9144000" cy="6858000" type="screen4x3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ga" initials="a" lastIdx="6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424"/>
    <a:srgbClr val="728574"/>
    <a:srgbClr val="FDDF62"/>
    <a:srgbClr val="F2F2F2"/>
    <a:srgbClr val="EA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64" d="100"/>
          <a:sy n="164" d="100"/>
        </p:scale>
        <p:origin x="1674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402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C508C-CC5F-4539-B857-10658B5980CA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E6E168-50D6-4097-A48B-B0DD76DC31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4412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C9EC8-2009-4890-843E-AC122F09E04A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1243013"/>
            <a:ext cx="447040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DD2F9-49A2-419E-BD07-AF9D3DB1C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0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590496279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lnSpc>
                <a:spcPct val="120000"/>
              </a:lnSpc>
              <a:spcAft>
                <a:spcPts val="0"/>
              </a:spcAft>
              <a:defRPr sz="36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8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2507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5/28/2018</a:t>
            </a:fld>
            <a:endParaRPr lang="en-US" sz="1600" dirty="0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직사각형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직사각형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직사각형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2018-05-28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5/28/2018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2018-05-28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5" name="직선 연결선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직선 연결선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장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30183834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lnSpc>
                <a:spcPct val="120000"/>
              </a:lnSpc>
              <a:spcAft>
                <a:spcPts val="0"/>
              </a:spcAft>
              <a:defRPr sz="36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ctr" anchorCtr="0"/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</a:t>
            </a:r>
            <a:r>
              <a:rPr lang="ko-KR" altLang="en-US" dirty="0" smtClean="0"/>
              <a:t>부제목 스타일 편집</a:t>
            </a:r>
            <a:endParaRPr lang="ko-KR" altLang="en-US" dirty="0"/>
          </a:p>
        </p:txBody>
      </p:sp>
      <p:sp>
        <p:nvSpPr>
          <p:cNvPr id="8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8270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이등변 삼각형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_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51520" y="1317072"/>
            <a:ext cx="8639999" cy="5064255"/>
          </a:xfrm>
        </p:spPr>
        <p:txBody>
          <a:bodyPr/>
          <a:lstStyle>
            <a:lvl1pPr marL="268288" indent="-268288">
              <a:lnSpc>
                <a:spcPct val="12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"/>
              <a:defRPr sz="1800" b="1">
                <a:latin typeface="+mj-ea"/>
                <a:ea typeface="+mj-ea"/>
              </a:defRPr>
            </a:lvl1pPr>
            <a:lvl2pPr marL="628650" indent="-268288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l"/>
              <a:defRPr lang="ko-KR" altLang="en-US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9605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예제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8"/>
          <p:cNvSpPr>
            <a:spLocks noChangeArrowheads="1"/>
          </p:cNvSpPr>
          <p:nvPr userDrawn="1"/>
        </p:nvSpPr>
        <p:spPr bwMode="auto">
          <a:xfrm>
            <a:off x="0" y="257175"/>
            <a:ext cx="9144000" cy="5429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640000" cy="5328592"/>
          </a:xfrm>
        </p:spPr>
        <p:txBody>
          <a:bodyPr/>
          <a:lstStyle>
            <a:lvl1pPr marL="268288" indent="-268288">
              <a:lnSpc>
                <a:spcPct val="110000"/>
              </a:lnSpc>
              <a:defRPr sz="2000" b="1">
                <a:latin typeface="+mj-ea"/>
                <a:ea typeface="+mj-ea"/>
              </a:defRPr>
            </a:lvl1pPr>
            <a:lvl2pPr marL="536575" indent="-176213">
              <a:lnSpc>
                <a:spcPct val="110000"/>
              </a:lnSpc>
              <a:buFont typeface="Arial" panose="020B0604020202020204" pitchFamily="34" charset="0"/>
              <a:buChar char="-"/>
              <a:defRPr sz="1800">
                <a:latin typeface="+mj-ea"/>
                <a:ea typeface="+mj-ea"/>
              </a:defRPr>
            </a:lvl2pPr>
            <a:lvl3pPr marL="720725" indent="-184150">
              <a:lnSpc>
                <a:spcPct val="110000"/>
              </a:lnSpc>
              <a:defRPr sz="16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Autofit/>
          </a:bodyPr>
          <a:lstStyle>
            <a:lvl1pPr algn="l">
              <a:defRPr sz="2400" b="1">
                <a:latin typeface="+mj-ea"/>
                <a:ea typeface="+mj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내용 개체 틀 12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4555221" cy="257175"/>
          </a:xfrm>
        </p:spPr>
        <p:txBody>
          <a:bodyPr/>
          <a:lstStyle>
            <a:lvl1pPr marL="0" indent="0" algn="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smtClean="0"/>
              <a:t>절 제목</a:t>
            </a:r>
          </a:p>
        </p:txBody>
      </p:sp>
    </p:spTree>
    <p:extLst>
      <p:ext uri="{BB962C8B-B14F-4D97-AF65-F5344CB8AC3E}">
        <p14:creationId xmlns:p14="http://schemas.microsoft.com/office/powerpoint/2010/main" val="3454672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7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18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6559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4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5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2018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7" name="내용 개체 틀 1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altLang="ko-KR" b="1" dirty="0" smtClean="0"/>
          </a:p>
        </p:txBody>
      </p:sp>
      <p:sp>
        <p:nvSpPr>
          <p:cNvPr id="18" name="TextBox 6"/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pic>
        <p:nvPicPr>
          <p:cNvPr id="19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2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2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5869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rmAutofit/>
          </a:bodyPr>
          <a:lstStyle>
            <a:lvl1pPr algn="l">
              <a:defRPr sz="3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001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_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51520" y="1317072"/>
            <a:ext cx="8639999" cy="5064255"/>
          </a:xfrm>
        </p:spPr>
        <p:txBody>
          <a:bodyPr/>
          <a:lstStyle>
            <a:lvl1pPr marL="268288" indent="-268288">
              <a:lnSpc>
                <a:spcPct val="12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"/>
              <a:defRPr sz="1800" b="1">
                <a:latin typeface="+mj-ea"/>
                <a:ea typeface="+mj-ea"/>
              </a:defRPr>
            </a:lvl1pPr>
            <a:lvl2pPr marL="628650" indent="-268288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l"/>
              <a:defRPr lang="ko-KR" altLang="en-US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9605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예제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8"/>
          <p:cNvSpPr>
            <a:spLocks noChangeArrowheads="1"/>
          </p:cNvSpPr>
          <p:nvPr userDrawn="1"/>
        </p:nvSpPr>
        <p:spPr bwMode="auto">
          <a:xfrm>
            <a:off x="0" y="257175"/>
            <a:ext cx="9144000" cy="5429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640000" cy="5328592"/>
          </a:xfrm>
        </p:spPr>
        <p:txBody>
          <a:bodyPr/>
          <a:lstStyle>
            <a:lvl1pPr marL="268288" indent="-268288">
              <a:lnSpc>
                <a:spcPct val="110000"/>
              </a:lnSpc>
              <a:defRPr sz="2000" b="1">
                <a:latin typeface="+mj-ea"/>
                <a:ea typeface="+mj-ea"/>
              </a:defRPr>
            </a:lvl1pPr>
            <a:lvl2pPr marL="536575" indent="-176213">
              <a:lnSpc>
                <a:spcPct val="110000"/>
              </a:lnSpc>
              <a:buFont typeface="Arial" panose="020B0604020202020204" pitchFamily="34" charset="0"/>
              <a:buChar char="-"/>
              <a:defRPr sz="1800">
                <a:latin typeface="+mj-ea"/>
                <a:ea typeface="+mj-ea"/>
              </a:defRPr>
            </a:lvl2pPr>
            <a:lvl3pPr marL="720725" indent="-184150">
              <a:lnSpc>
                <a:spcPct val="110000"/>
              </a:lnSpc>
              <a:defRPr sz="16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Autofit/>
          </a:bodyPr>
          <a:lstStyle>
            <a:lvl1pPr algn="l">
              <a:defRPr sz="2400" b="1">
                <a:latin typeface="+mj-ea"/>
                <a:ea typeface="+mj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내용 개체 틀 12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4555221" cy="257175"/>
          </a:xfrm>
        </p:spPr>
        <p:txBody>
          <a:bodyPr/>
          <a:lstStyle>
            <a:lvl1pPr marL="0" indent="0" algn="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smtClean="0"/>
              <a:t>절 제목</a:t>
            </a:r>
          </a:p>
        </p:txBody>
      </p:sp>
    </p:spTree>
    <p:extLst>
      <p:ext uri="{BB962C8B-B14F-4D97-AF65-F5344CB8AC3E}">
        <p14:creationId xmlns:p14="http://schemas.microsoft.com/office/powerpoint/2010/main" val="3454672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3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smtClean="0">
                <a:solidFill>
                  <a:schemeClr val="bg1">
                    <a:lumMod val="50000"/>
                  </a:schemeClr>
                </a:solidFill>
                <a:latin typeface="HY견명조" pitchFamily="18" charset="-127"/>
                <a:ea typeface="HY견명조" pitchFamily="18" charset="-127"/>
              </a:rPr>
              <a:t>Q &amp; A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11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67648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3229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8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9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20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4126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940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70395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CE2CCD7-46DA-43B8-9485-F80AE0B71404}" type="datetimeFigureOut">
              <a:rPr lang="ko-KR" altLang="en-US"/>
              <a:pPr>
                <a:defRPr/>
              </a:pPr>
              <a:t>2018-05-28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FDCCC83-B7EF-4631-BB3A-67DA1AB7935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104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8" r:id="rId2"/>
    <p:sldLayoutId id="2147483673" r:id="rId3"/>
    <p:sldLayoutId id="2147483676" r:id="rId4"/>
    <p:sldLayoutId id="2147483674" r:id="rId5"/>
    <p:sldLayoutId id="2147483664" r:id="rId6"/>
    <p:sldLayoutId id="2147483693" r:id="rId7"/>
    <p:sldLayoutId id="2147483696" r:id="rId8"/>
    <p:sldLayoutId id="2147483698" r:id="rId9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2018-05-28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28" name="직선 연결선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직선 연결선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이등변 삼각형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5" r:id="rId14"/>
    <p:sldLayoutId id="2147483697" r:id="rId15"/>
  </p:sldLayoutIdLst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1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1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1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1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1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1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1" dirty="0" smtClean="0"/>
              <a:t>화면 </a:t>
            </a:r>
            <a:r>
              <a:rPr lang="ko-KR" altLang="en-US" sz="1800" b="1" dirty="0"/>
              <a:t>디자인 및 편집 </a:t>
            </a:r>
            <a:endParaRPr lang="en-US" altLang="ko-KR" sz="1800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b="1" dirty="0" err="1"/>
              <a:t>텍스트뷰</a:t>
            </a:r>
            <a:r>
              <a:rPr lang="ko-KR" altLang="en-US" b="1" dirty="0"/>
              <a:t> </a:t>
            </a:r>
            <a:r>
              <a:rPr lang="en-US" altLang="ko-KR" b="1" dirty="0"/>
              <a:t>2</a:t>
            </a:r>
            <a:r>
              <a:rPr lang="ko-KR" altLang="en-US" b="1" dirty="0"/>
              <a:t>개와 버튼 </a:t>
            </a:r>
            <a:r>
              <a:rPr lang="en-US" altLang="ko-KR" b="1" dirty="0"/>
              <a:t>1</a:t>
            </a:r>
            <a:r>
              <a:rPr lang="ko-KR" altLang="en-US" b="1" dirty="0"/>
              <a:t>개를 생성</a:t>
            </a:r>
            <a:r>
              <a:rPr lang="en-US" altLang="ko-KR" b="1" dirty="0" smtClean="0"/>
              <a:t>,</a:t>
            </a:r>
            <a:br>
              <a:rPr lang="en-US" altLang="ko-KR" b="1" dirty="0" smtClean="0"/>
            </a:br>
            <a:r>
              <a:rPr lang="en-US" altLang="ko-KR" b="1" dirty="0" smtClean="0"/>
              <a:t> </a:t>
            </a:r>
            <a:r>
              <a:rPr lang="ko-KR" altLang="en-US" b="1" dirty="0"/>
              <a:t>위젯의 </a:t>
            </a:r>
            <a:r>
              <a:rPr lang="en-US" altLang="ko-KR" b="1" dirty="0"/>
              <a:t>id</a:t>
            </a:r>
            <a:r>
              <a:rPr lang="ko-KR" altLang="en-US" b="1" dirty="0"/>
              <a:t>는 </a:t>
            </a:r>
            <a:r>
              <a:rPr lang="en-US" altLang="ko-KR" b="1" dirty="0" err="1"/>
              <a:t>tvName</a:t>
            </a:r>
            <a:r>
              <a:rPr lang="en-US" altLang="ko-KR" b="1" dirty="0"/>
              <a:t>, </a:t>
            </a:r>
            <a:r>
              <a:rPr lang="en-US" altLang="ko-KR" b="1" dirty="0" err="1"/>
              <a:t>tvEmail</a:t>
            </a:r>
            <a:r>
              <a:rPr lang="en-US" altLang="ko-KR" b="1" dirty="0"/>
              <a:t>, 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b="1" dirty="0" smtClean="0"/>
              <a:t>button1</a:t>
            </a:r>
            <a:r>
              <a:rPr lang="ko-KR" altLang="en-US" b="1" dirty="0"/>
              <a:t>로 함</a:t>
            </a:r>
            <a:endParaRPr lang="en-US" altLang="ko-KR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대화상자 ▶ </a:t>
            </a:r>
            <a:r>
              <a:rPr lang="ko-KR" altLang="en-US" sz="2400" dirty="0" smtClean="0"/>
              <a:t>목록 대화상자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570" y="880030"/>
            <a:ext cx="1681192" cy="293640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t="7907"/>
          <a:stretch/>
        </p:blipFill>
        <p:spPr>
          <a:xfrm>
            <a:off x="451993" y="2535210"/>
            <a:ext cx="7303299" cy="327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79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Main </a:t>
            </a:r>
            <a:r>
              <a:rPr lang="ko-KR" altLang="en-US" dirty="0" smtClean="0"/>
              <a:t>레이아웃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6067" t="56680" r="59933" b="31266"/>
          <a:stretch/>
        </p:blipFill>
        <p:spPr>
          <a:xfrm>
            <a:off x="251520" y="1052736"/>
            <a:ext cx="2560320" cy="11826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43626" t="28677" r="38041" b="17516"/>
          <a:stretch/>
        </p:blipFill>
        <p:spPr>
          <a:xfrm>
            <a:off x="303047" y="2431120"/>
            <a:ext cx="2508793" cy="39502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1866" t="11694" r="56801" b="16478"/>
          <a:stretch/>
        </p:blipFill>
        <p:spPr>
          <a:xfrm>
            <a:off x="3156768" y="774701"/>
            <a:ext cx="4847901" cy="59618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2409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토스트레이아웃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6000" t="56307" r="60600" b="31266"/>
          <a:stretch/>
        </p:blipFill>
        <p:spPr>
          <a:xfrm>
            <a:off x="251520" y="1052736"/>
            <a:ext cx="2450592" cy="12192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44133" t="29340" r="38776" b="18529"/>
          <a:stretch/>
        </p:blipFill>
        <p:spPr>
          <a:xfrm>
            <a:off x="515260" y="2549972"/>
            <a:ext cx="2186852" cy="35783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2067" t="11942" r="56000" b="17596"/>
          <a:stretch/>
        </p:blipFill>
        <p:spPr>
          <a:xfrm>
            <a:off x="2965852" y="1052736"/>
            <a:ext cx="4855340" cy="57473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39522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다이얼로그 </a:t>
            </a:r>
            <a:r>
              <a:rPr lang="ko-KR" altLang="en-US" dirty="0" err="1" smtClean="0"/>
              <a:t>레리아웃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6200" t="56556" r="61200" b="28159"/>
          <a:stretch/>
        </p:blipFill>
        <p:spPr>
          <a:xfrm>
            <a:off x="251520" y="1052736"/>
            <a:ext cx="2304288" cy="14996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44667" t="30970" r="38775" b="19198"/>
          <a:stretch/>
        </p:blipFill>
        <p:spPr>
          <a:xfrm>
            <a:off x="251520" y="2625848"/>
            <a:ext cx="2280535" cy="36819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1666" t="11817" r="57867" b="14739"/>
          <a:stretch/>
        </p:blipFill>
        <p:spPr>
          <a:xfrm>
            <a:off x="3127538" y="1052736"/>
            <a:ext cx="4251872" cy="549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51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MainActivity.java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6000" t="15173" r="59600" b="32384"/>
          <a:stretch/>
        </p:blipFill>
        <p:spPr>
          <a:xfrm>
            <a:off x="251520" y="1052736"/>
            <a:ext cx="6291072" cy="51450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50299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MainActivity.java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9200" t="16664" r="47800" b="13620"/>
          <a:stretch/>
        </p:blipFill>
        <p:spPr>
          <a:xfrm>
            <a:off x="251520" y="1052736"/>
            <a:ext cx="6672349" cy="58033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0446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MainActivity.java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7866" t="15297" r="39267" b="8773"/>
          <a:stretch/>
        </p:blipFill>
        <p:spPr>
          <a:xfrm>
            <a:off x="402335" y="950363"/>
            <a:ext cx="7551494" cy="58183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5799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/>
              <a:t>라디오버튼으로 </a:t>
            </a:r>
            <a:r>
              <a:rPr lang="en-US" altLang="ko-KR" dirty="0"/>
              <a:t>3</a:t>
            </a:r>
            <a:r>
              <a:rPr lang="ko-KR" altLang="ko-KR" dirty="0"/>
              <a:t>가지 </a:t>
            </a:r>
            <a:r>
              <a:rPr lang="ko-KR" altLang="ko-KR" dirty="0" err="1"/>
              <a:t>동물이름을</a:t>
            </a:r>
            <a:r>
              <a:rPr lang="ko-KR" altLang="ko-KR" dirty="0"/>
              <a:t> 선택할 수 있게 하고</a:t>
            </a:r>
            <a:r>
              <a:rPr lang="en-US" altLang="ko-KR" dirty="0"/>
              <a:t>, &lt;</a:t>
            </a:r>
            <a:r>
              <a:rPr lang="ko-KR" altLang="ko-KR" dirty="0" err="1"/>
              <a:t>그림보기</a:t>
            </a:r>
            <a:r>
              <a:rPr lang="en-US" altLang="ko-KR" dirty="0"/>
              <a:t>&gt;</a:t>
            </a:r>
            <a:r>
              <a:rPr lang="ko-KR" altLang="ko-KR" dirty="0"/>
              <a:t>를 클릭하면 </a:t>
            </a:r>
            <a:r>
              <a:rPr lang="ko-KR" altLang="ko-KR" dirty="0" err="1"/>
              <a:t>대화상자로</a:t>
            </a:r>
            <a:r>
              <a:rPr lang="ko-KR" altLang="ko-KR" dirty="0"/>
              <a:t> 그림이 나오도록 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Acitivity_main.xml 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dialog1.xml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직접풀어보기 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5677613" y="1656715"/>
            <a:ext cx="1410970" cy="2325370"/>
          </a:xfrm>
          <a:prstGeom prst="rect">
            <a:avLst/>
          </a:prstGeom>
        </p:spPr>
      </p:pic>
      <p:pic>
        <p:nvPicPr>
          <p:cNvPr id="6" name="그림 5"/>
          <p:cNvPicPr/>
          <p:nvPr/>
        </p:nvPicPr>
        <p:blipFill>
          <a:blip r:embed="rId3"/>
          <a:stretch>
            <a:fillRect/>
          </a:stretch>
        </p:blipFill>
        <p:spPr>
          <a:xfrm>
            <a:off x="7319712" y="1656715"/>
            <a:ext cx="1410970" cy="23253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26266" t="56307" r="61600" b="37107"/>
          <a:stretch/>
        </p:blipFill>
        <p:spPr>
          <a:xfrm>
            <a:off x="550732" y="5524976"/>
            <a:ext cx="2218944" cy="6461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l="25933" t="57052" r="59667" b="24183"/>
          <a:stretch/>
        </p:blipFill>
        <p:spPr>
          <a:xfrm>
            <a:off x="343468" y="2691448"/>
            <a:ext cx="2633472" cy="184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90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직접풀어보기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5600" t="15173" r="39000" b="31142"/>
          <a:stretch/>
        </p:blipFill>
        <p:spPr>
          <a:xfrm>
            <a:off x="251520" y="1052736"/>
            <a:ext cx="8067717" cy="41940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9209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직접풀어보기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9333" t="18280" r="35133" b="8524"/>
          <a:stretch/>
        </p:blipFill>
        <p:spPr>
          <a:xfrm>
            <a:off x="251520" y="774701"/>
            <a:ext cx="8414426" cy="59496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7933" t="41891" r="58333" b="38349"/>
          <a:stretch/>
        </p:blipFill>
        <p:spPr>
          <a:xfrm>
            <a:off x="4399929" y="4082776"/>
            <a:ext cx="4230222" cy="12729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912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리스트뷰</a:t>
            </a:r>
            <a:r>
              <a:rPr lang="en-US" altLang="ko-KR" dirty="0" smtClean="0"/>
              <a:t>/</a:t>
            </a:r>
            <a:r>
              <a:rPr lang="ko-KR" altLang="en-US" dirty="0" smtClean="0"/>
              <a:t>그리드 뷰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332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대화상자에서 사용할 레이아웃 </a:t>
            </a: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파일 생성</a:t>
            </a:r>
            <a:endParaRPr lang="en-US" altLang="ko-KR" sz="1800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대화상자 </a:t>
            </a:r>
            <a:r>
              <a:rPr lang="ko-KR" altLang="en-US" dirty="0"/>
              <a:t>▶ </a:t>
            </a:r>
            <a:r>
              <a:rPr lang="ko-KR" altLang="en-US" sz="2400" dirty="0"/>
              <a:t>목록 </a:t>
            </a:r>
            <a:r>
              <a:rPr lang="ko-KR" altLang="en-US" sz="2400" dirty="0" smtClean="0"/>
              <a:t>대화상자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 bwMode="auto">
          <a:xfrm>
            <a:off x="5060757" y="3329176"/>
            <a:ext cx="426697" cy="1949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36" y="1683233"/>
            <a:ext cx="4567005" cy="32918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570" y="1740233"/>
            <a:ext cx="3411682" cy="317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9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dirty="0" err="1"/>
              <a:t>어댑터뷰와</a:t>
            </a:r>
            <a:r>
              <a:rPr lang="ko-KR" altLang="en-US" sz="1800" dirty="0"/>
              <a:t> 어댑터의 역할</a:t>
            </a:r>
            <a:endParaRPr lang="en-US" altLang="ko-KR" sz="1800" dirty="0"/>
          </a:p>
          <a:p>
            <a:pPr marL="338138" indent="-342900">
              <a:buFont typeface="Wingdings" pitchFamily="2" charset="2"/>
              <a:buChar char="v"/>
            </a:pP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어댑터</a:t>
            </a: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en-US" altLang="ko-KR" b="0" dirty="0"/>
              <a:t>Adapter</a:t>
            </a:r>
            <a:r>
              <a:rPr lang="ko-KR" altLang="en-US" b="0" dirty="0"/>
              <a:t>는 리스트 객체와 </a:t>
            </a:r>
            <a:r>
              <a:rPr lang="en-US" altLang="ko-KR" b="0" dirty="0" err="1"/>
              <a:t>ListView</a:t>
            </a:r>
            <a:r>
              <a:rPr lang="ko-KR" altLang="en-US" b="0" dirty="0"/>
              <a:t>를 연결하는 </a:t>
            </a:r>
            <a:r>
              <a:rPr lang="ko-KR" altLang="en-US" b="0" dirty="0" smtClean="0"/>
              <a:t>역할</a:t>
            </a:r>
            <a:endParaRPr lang="en-US" altLang="ko-KR" b="0" dirty="0" smtClean="0"/>
          </a:p>
          <a:p>
            <a:pPr lvl="1"/>
            <a:r>
              <a:rPr lang="en-US" altLang="ko-KR" b="0" dirty="0" err="1" smtClean="0"/>
              <a:t>ListView</a:t>
            </a:r>
            <a:r>
              <a:rPr lang="en-US" altLang="ko-KR" b="0" dirty="0" smtClean="0"/>
              <a:t> </a:t>
            </a:r>
            <a:r>
              <a:rPr lang="ko-KR" altLang="en-US" b="0" dirty="0"/>
              <a:t>안에 데이터를 어떤 형식으로 표현 할 것인지를 </a:t>
            </a:r>
            <a:r>
              <a:rPr lang="ko-KR" altLang="en-US" b="0" dirty="0" err="1" smtClean="0"/>
              <a:t>정해</a:t>
            </a:r>
            <a:r>
              <a:rPr lang="ko-KR" altLang="en-US" dirty="0" err="1"/>
              <a:t>중</a:t>
            </a:r>
            <a:endParaRPr lang="en-US" altLang="ko-KR" b="0" dirty="0" smtClean="0"/>
          </a:p>
          <a:p>
            <a:pPr lvl="1"/>
            <a:r>
              <a:rPr lang="en-US" altLang="ko-KR" sz="1600" dirty="0" err="1" smtClean="0"/>
              <a:t>BaseApdater</a:t>
            </a:r>
            <a:r>
              <a:rPr lang="en-US" altLang="ko-KR" sz="1600" dirty="0" smtClean="0"/>
              <a:t> : </a:t>
            </a:r>
            <a:r>
              <a:rPr lang="ko-KR" altLang="en-US" sz="1600" dirty="0" smtClean="0"/>
              <a:t>어댑터의 기본 기능을 구현해 놓은 추상 클래스 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Adapter</a:t>
            </a:r>
            <a:r>
              <a:rPr lang="ko-KR" altLang="en-US" sz="1600" dirty="0" err="1" smtClean="0"/>
              <a:t>종류에은</a:t>
            </a:r>
            <a:endParaRPr lang="en-US" altLang="ko-KR" sz="1600" dirty="0" smtClean="0"/>
          </a:p>
          <a:p>
            <a:pPr lvl="2"/>
            <a:r>
              <a:rPr lang="ko-KR" altLang="en-US" sz="1400" dirty="0" smtClean="0"/>
              <a:t> </a:t>
            </a:r>
            <a:r>
              <a:rPr lang="en-US" altLang="ko-KR" sz="1400" dirty="0" err="1"/>
              <a:t>ListView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ExpandableListView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GridView</a:t>
            </a:r>
            <a:r>
              <a:rPr lang="en-US" altLang="ko-KR" sz="1400" dirty="0"/>
              <a:t>, Spinner, Gallery </a:t>
            </a:r>
            <a:r>
              <a:rPr lang="ko-KR" altLang="en-US" sz="1400" dirty="0"/>
              <a:t>등을 묶어서 표현</a:t>
            </a:r>
            <a:endParaRPr lang="en-US" altLang="ko-KR" sz="1400" dirty="0"/>
          </a:p>
          <a:p>
            <a:pPr lvl="1"/>
            <a:endParaRPr lang="en-US" altLang="ko-KR" sz="1600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리스트뷰와</a:t>
            </a:r>
            <a:r>
              <a:rPr lang="ko-KR" altLang="en-US" dirty="0" smtClean="0"/>
              <a:t> 그리드뷰 ▶</a:t>
            </a:r>
            <a:r>
              <a:rPr lang="ko-KR" altLang="en-US" sz="2400" dirty="0" err="1" smtClean="0"/>
              <a:t>어댑터뷰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1" r="34916" b="5220"/>
          <a:stretch/>
        </p:blipFill>
        <p:spPr>
          <a:xfrm>
            <a:off x="362937" y="1453028"/>
            <a:ext cx="4337079" cy="13541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9121"/>
          <a:stretch/>
        </p:blipFill>
        <p:spPr>
          <a:xfrm>
            <a:off x="4788157" y="1052736"/>
            <a:ext cx="4165369" cy="2019648"/>
          </a:xfrm>
          <a:prstGeom prst="rect">
            <a:avLst/>
          </a:prstGeom>
        </p:spPr>
      </p:pic>
      <p:pic>
        <p:nvPicPr>
          <p:cNvPr id="7" name="Picture 2" descr="http://blogfiles.naver.net/MjAxNzEwMjhfMTEy/MDAxNTA5MTczNTk1NDI2.mSxGX1vfjVfX9FGDJa99isXn8Cn4EZSpf5KH63QEYXIg._Kg3iSALzk7OJeNGJ3z7sKkKfwY1_V9iS1O8xMQzH-4g.JPEG.dyanrl/Adapter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93" y="4894841"/>
            <a:ext cx="4500916" cy="167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34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어댑터 표현  종류</a:t>
            </a:r>
            <a:endParaRPr lang="en-US" altLang="ko-KR" dirty="0" smtClean="0"/>
          </a:p>
          <a:p>
            <a:pPr marL="641350" lvl="1" indent="-285750"/>
            <a:r>
              <a:rPr lang="en-US" altLang="ko-KR" sz="2000" dirty="0" err="1" smtClean="0"/>
              <a:t>ArrayAdapter</a:t>
            </a:r>
            <a:r>
              <a:rPr lang="en-US" altLang="ko-KR" sz="2000" dirty="0" smtClean="0"/>
              <a:t>:</a:t>
            </a:r>
            <a:r>
              <a:rPr lang="ko-KR" altLang="en-US" sz="2000" dirty="0" err="1" smtClean="0"/>
              <a:t>어댑터뷰를</a:t>
            </a:r>
            <a:r>
              <a:rPr lang="ko-KR" altLang="en-US" sz="2000" dirty="0" smtClean="0"/>
              <a:t> 사용할 때 </a:t>
            </a:r>
            <a:r>
              <a:rPr lang="ko-KR" altLang="en-US" sz="2000" dirty="0" err="1" smtClean="0"/>
              <a:t>어댑터뷰의</a:t>
            </a:r>
            <a:r>
              <a:rPr lang="ko-KR" altLang="en-US" sz="2000" dirty="0" smtClean="0"/>
              <a:t> 모양을 설정하고 데이터를 채워주는 </a:t>
            </a:r>
            <a:r>
              <a:rPr lang="en-US" altLang="ko-KR" sz="2000" dirty="0" err="1" smtClean="0"/>
              <a:t>ArrayAdapter</a:t>
            </a:r>
            <a:r>
              <a:rPr lang="en-US" altLang="ko-KR" sz="2000" dirty="0" smtClean="0"/>
              <a:t>&lt;T&gt; </a:t>
            </a:r>
            <a:r>
              <a:rPr lang="ko-KR" altLang="en-US" sz="2000" dirty="0" smtClean="0"/>
              <a:t>클래스를 함께 사용</a:t>
            </a:r>
            <a:endParaRPr lang="en-US" altLang="ko-KR" sz="2000" dirty="0" smtClean="0"/>
          </a:p>
          <a:p>
            <a:pPr marL="641350" lvl="1" indent="-285750"/>
            <a:r>
              <a:rPr lang="en-US" altLang="ko-KR" sz="2000" dirty="0" err="1" smtClean="0"/>
              <a:t>CursorAdapter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: </a:t>
            </a:r>
            <a:r>
              <a:rPr lang="ko-KR" altLang="en-US" sz="2000" dirty="0"/>
              <a:t>텍스트의 자동 완성 뷰를 </a:t>
            </a:r>
            <a:r>
              <a:rPr lang="ko-KR" altLang="en-US" sz="2000" dirty="0" err="1"/>
              <a:t>만들때</a:t>
            </a:r>
            <a:r>
              <a:rPr lang="ko-KR" altLang="en-US" sz="2000" dirty="0"/>
              <a:t> 주로 사용 </a:t>
            </a:r>
            <a:endParaRPr lang="en-US" altLang="ko-KR" sz="2000" dirty="0"/>
          </a:p>
          <a:p>
            <a:pPr marL="641350" lvl="1" indent="-285750"/>
            <a:r>
              <a:rPr lang="en-US" altLang="ko-KR" sz="2000" dirty="0" err="1"/>
              <a:t>SimpleAdapter</a:t>
            </a:r>
            <a:r>
              <a:rPr lang="en-US" altLang="ko-KR" sz="2000" dirty="0"/>
              <a:t> : </a:t>
            </a:r>
            <a:r>
              <a:rPr lang="ko-KR" altLang="en-US" sz="2000" dirty="0"/>
              <a:t>간단하게 </a:t>
            </a:r>
            <a:r>
              <a:rPr lang="en-US" altLang="ko-KR" sz="2000" dirty="0" err="1"/>
              <a:t>ListView</a:t>
            </a:r>
            <a:r>
              <a:rPr lang="ko-KR" altLang="en-US" sz="2000" dirty="0"/>
              <a:t>에 데이터를 </a:t>
            </a:r>
            <a:r>
              <a:rPr lang="ko-KR" altLang="en-US" sz="2000" dirty="0" err="1" smtClean="0"/>
              <a:t>넣어줌</a:t>
            </a:r>
            <a:endParaRPr lang="en-US" altLang="ko-KR" sz="2000" dirty="0" smtClean="0"/>
          </a:p>
          <a:p>
            <a:pPr marL="641350" lvl="1" indent="-285750"/>
            <a:endParaRPr lang="en-US" altLang="ko-KR" sz="2000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리스트뷰와</a:t>
            </a:r>
            <a:r>
              <a:rPr lang="ko-KR" altLang="en-US" dirty="0" smtClean="0"/>
              <a:t> </a:t>
            </a:r>
            <a:r>
              <a:rPr lang="ko-KR" altLang="en-US" dirty="0" err="1"/>
              <a:t>그리드뷰</a:t>
            </a:r>
            <a:r>
              <a:rPr lang="ko-KR" altLang="en-US" dirty="0"/>
              <a:t> ▶</a:t>
            </a:r>
            <a:r>
              <a:rPr lang="ko-KR" altLang="en-US" dirty="0" err="1"/>
              <a:t>어댑터뷰</a:t>
            </a:r>
            <a:r>
              <a:rPr lang="ko-KR" altLang="en-US" dirty="0"/>
              <a:t>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952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892480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0" dirty="0" err="1" smtClean="0">
                <a:latin typeface="맑은 고딕" pitchFamily="50" charset="-127"/>
                <a:ea typeface="맑은 고딕" pitchFamily="50" charset="-127"/>
              </a:rPr>
              <a:t>리스트뷰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800" b="0" dirty="0" err="1" smtClean="0">
                <a:latin typeface="맑은 고딕" pitchFamily="50" charset="-127"/>
                <a:ea typeface="맑은 고딕" pitchFamily="50" charset="-127"/>
              </a:rPr>
              <a:t>ListView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lvl="1"/>
            <a:r>
              <a:rPr lang="ko-KR" altLang="en-US" dirty="0" smtClean="0"/>
              <a:t>세로 </a:t>
            </a:r>
            <a:r>
              <a:rPr lang="ko-KR" altLang="en-US" dirty="0"/>
              <a:t>방향으로 자식 뷰를 배치하여 보여줌 </a:t>
            </a:r>
            <a:endParaRPr lang="en-US" altLang="ko-KR" dirty="0"/>
          </a:p>
          <a:p>
            <a:pPr lvl="1"/>
            <a:r>
              <a:rPr lang="ko-KR" altLang="en-US" dirty="0"/>
              <a:t>공간이 부족하면 스크롤하는 기능을 제공</a:t>
            </a:r>
            <a:endParaRPr lang="en-US" altLang="ko-KR" dirty="0"/>
          </a:p>
          <a:p>
            <a:pPr lvl="1"/>
            <a:r>
              <a:rPr lang="ko-KR" altLang="en-US" dirty="0"/>
              <a:t>사용자가 화면을 터치하는 등의 행위로 발생한 이벤트 처리</a:t>
            </a:r>
            <a:endParaRPr lang="en-US" altLang="ko-KR" dirty="0"/>
          </a:p>
          <a:p>
            <a:pPr lvl="1"/>
            <a:r>
              <a:rPr lang="ko-KR" altLang="en-US" dirty="0"/>
              <a:t>다른 어댑터뷰에도 사용법 그대로 </a:t>
            </a:r>
            <a:r>
              <a:rPr lang="ko-KR" altLang="en-US" dirty="0" smtClean="0"/>
              <a:t>적용</a:t>
            </a:r>
            <a:endParaRPr lang="en-US" altLang="ko-KR" dirty="0" smtClean="0"/>
          </a:p>
          <a:p>
            <a:pPr lvl="1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데이터를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리스트 모양으로 보여주며 리스트 중 하나를 선택하는 용도로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사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용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리스트뷰와</a:t>
            </a:r>
            <a:r>
              <a:rPr lang="ko-KR" altLang="en-US" dirty="0" smtClean="0"/>
              <a:t> 그리드뷰 ▶</a:t>
            </a:r>
            <a:r>
              <a:rPr lang="ko-KR" altLang="en-US" sz="2400" dirty="0" err="1" smtClean="0"/>
              <a:t>리스트뷰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293" b="7723"/>
          <a:stretch/>
        </p:blipFill>
        <p:spPr>
          <a:xfrm>
            <a:off x="852081" y="3274515"/>
            <a:ext cx="2027866" cy="338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60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리스트뷰와</a:t>
            </a:r>
            <a:r>
              <a:rPr lang="ko-KR" altLang="en-US" dirty="0"/>
              <a:t> </a:t>
            </a:r>
            <a:r>
              <a:rPr lang="ko-KR" altLang="en-US" dirty="0" err="1"/>
              <a:t>그리드뷰</a:t>
            </a:r>
            <a:r>
              <a:rPr lang="ko-KR" altLang="en-US" dirty="0"/>
              <a:t> ▶</a:t>
            </a:r>
            <a:r>
              <a:rPr lang="ko-KR" altLang="en-US" dirty="0" err="1"/>
              <a:t>리스트뷰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54720" y="1039376"/>
            <a:ext cx="6026727" cy="267765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42913" lvl="1" indent="-442913"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ko-KR" sz="1400" dirty="0">
                <a:latin typeface="맑은 고딕" pitchFamily="50" charset="-127"/>
              </a:rPr>
              <a:t>XML</a:t>
            </a:r>
            <a:r>
              <a:rPr lang="ko-KR" altLang="en-US" sz="1400" dirty="0">
                <a:latin typeface="맑은 고딕" pitchFamily="50" charset="-127"/>
              </a:rPr>
              <a:t>을 이용한 </a:t>
            </a:r>
            <a:r>
              <a:rPr lang="ko-KR" altLang="en-US" sz="1400" dirty="0" err="1">
                <a:latin typeface="맑은 고딕" pitchFamily="50" charset="-127"/>
              </a:rPr>
              <a:t>리스트뷰</a:t>
            </a:r>
            <a:r>
              <a:rPr lang="ko-KR" altLang="en-US" sz="1400" dirty="0">
                <a:latin typeface="맑은 고딕" pitchFamily="50" charset="-127"/>
              </a:rPr>
              <a:t> 만들기</a:t>
            </a:r>
            <a:endParaRPr lang="en-US" altLang="ko-KR" sz="1400" dirty="0">
              <a:latin typeface="맑은 고딕" pitchFamily="50" charset="-127"/>
            </a:endParaRPr>
          </a:p>
          <a:p>
            <a:pPr marL="442913" lvl="2" indent="-2667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err="1">
                <a:latin typeface="맑은 고딕" pitchFamily="50" charset="-127"/>
              </a:rPr>
              <a:t>리스트뷰를</a:t>
            </a:r>
            <a:r>
              <a:rPr lang="ko-KR" altLang="en-US" sz="1400" dirty="0">
                <a:latin typeface="맑은 고딕" pitchFamily="50" charset="-127"/>
              </a:rPr>
              <a:t> 만드는 형식</a:t>
            </a:r>
            <a:endParaRPr lang="en-US" altLang="ko-KR" sz="1400" dirty="0">
              <a:latin typeface="맑은 고딕" pitchFamily="50" charset="-127"/>
            </a:endParaRPr>
          </a:p>
          <a:p>
            <a:pPr marL="442913" lvl="3" indent="-174625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err="1">
                <a:latin typeface="맑은 고딕" pitchFamily="50" charset="-127"/>
              </a:rPr>
              <a:t>리스트뷰에</a:t>
            </a:r>
            <a:r>
              <a:rPr lang="ko-KR" altLang="en-US" sz="1400" dirty="0">
                <a:latin typeface="맑은 고딕" pitchFamily="50" charset="-127"/>
              </a:rPr>
              <a:t> 나열할 내용을 </a:t>
            </a:r>
            <a:r>
              <a:rPr lang="en-US" altLang="ko-KR" sz="1400" dirty="0">
                <a:latin typeface="맑은 고딕" pitchFamily="50" charset="-127"/>
              </a:rPr>
              <a:t>String </a:t>
            </a:r>
            <a:r>
              <a:rPr lang="ko-KR" altLang="en-US" sz="1400" dirty="0">
                <a:latin typeface="맑은 고딕" pitchFamily="50" charset="-127"/>
              </a:rPr>
              <a:t>배열로 미리 만듦</a:t>
            </a:r>
            <a:endParaRPr lang="en-US" altLang="ko-KR" sz="1400" dirty="0">
              <a:latin typeface="맑은 고딕" pitchFamily="50" charset="-127"/>
            </a:endParaRPr>
          </a:p>
          <a:p>
            <a:pPr marL="442913" lvl="3" indent="-174625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err="1">
                <a:latin typeface="맑은 고딕" pitchFamily="50" charset="-127"/>
              </a:rPr>
              <a:t>리스트뷰</a:t>
            </a:r>
            <a:r>
              <a:rPr lang="ko-KR" altLang="en-US" sz="1400" dirty="0">
                <a:latin typeface="맑은 고딕" pitchFamily="50" charset="-127"/>
              </a:rPr>
              <a:t> 변수를 생성하고 </a:t>
            </a:r>
            <a:r>
              <a:rPr lang="en-US" altLang="ko-KR" sz="1400" dirty="0">
                <a:latin typeface="맑은 고딕" pitchFamily="50" charset="-127"/>
              </a:rPr>
              <a:t>XML</a:t>
            </a:r>
            <a:r>
              <a:rPr lang="ko-KR" altLang="en-US" sz="1400" dirty="0">
                <a:latin typeface="맑은 고딕" pitchFamily="50" charset="-127"/>
              </a:rPr>
              <a:t>의 </a:t>
            </a:r>
            <a:r>
              <a:rPr lang="en-US" altLang="ko-KR" sz="1400" dirty="0">
                <a:latin typeface="맑은 고딕" pitchFamily="50" charset="-127"/>
              </a:rPr>
              <a:t>&lt;</a:t>
            </a:r>
            <a:r>
              <a:rPr lang="en-US" altLang="ko-KR" sz="1400" dirty="0" err="1">
                <a:latin typeface="맑은 고딕" pitchFamily="50" charset="-127"/>
              </a:rPr>
              <a:t>ListView</a:t>
            </a:r>
            <a:r>
              <a:rPr lang="en-US" altLang="ko-KR" sz="1400" dirty="0">
                <a:latin typeface="맑은 고딕" pitchFamily="50" charset="-127"/>
              </a:rPr>
              <a:t>&gt;</a:t>
            </a:r>
            <a:r>
              <a:rPr lang="ko-KR" altLang="en-US" sz="1400" dirty="0">
                <a:latin typeface="맑은 고딕" pitchFamily="50" charset="-127"/>
              </a:rPr>
              <a:t>에 대응시킴</a:t>
            </a:r>
            <a:endParaRPr lang="en-US" altLang="ko-KR" sz="1400" dirty="0">
              <a:latin typeface="맑은 고딕" pitchFamily="50" charset="-127"/>
            </a:endParaRPr>
          </a:p>
          <a:p>
            <a:pPr marL="442913" lvl="3" indent="-174625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dirty="0" err="1">
                <a:latin typeface="맑은 고딕" pitchFamily="50" charset="-127"/>
              </a:rPr>
              <a:t>ArrayAdapter</a:t>
            </a:r>
            <a:r>
              <a:rPr lang="en-US" altLang="ko-KR" sz="1400" dirty="0">
                <a:latin typeface="맑은 고딕" pitchFamily="50" charset="-127"/>
              </a:rPr>
              <a:t>&lt;String&gt;</a:t>
            </a:r>
            <a:r>
              <a:rPr lang="ko-KR" altLang="en-US" sz="1400" dirty="0">
                <a:latin typeface="맑은 고딕" pitchFamily="50" charset="-127"/>
              </a:rPr>
              <a:t>형의 변수를 선언하고</a:t>
            </a:r>
            <a:r>
              <a:rPr lang="en-US" altLang="ko-KR" sz="1400" dirty="0">
                <a:latin typeface="맑은 고딕" pitchFamily="50" charset="-127"/>
              </a:rPr>
              <a:t>, </a:t>
            </a:r>
            <a:r>
              <a:rPr lang="ko-KR" altLang="en-US" sz="1400" dirty="0" err="1">
                <a:latin typeface="맑은 고딕" pitchFamily="50" charset="-127"/>
              </a:rPr>
              <a:t>리스트뷰의</a:t>
            </a:r>
            <a:r>
              <a:rPr lang="ko-KR" altLang="en-US" sz="1400" dirty="0">
                <a:latin typeface="맑은 고딕" pitchFamily="50" charset="-127"/>
              </a:rPr>
              <a:t> 모양과 내용을 ①번 배열로 채움</a:t>
            </a:r>
            <a:endParaRPr lang="en-US" altLang="ko-KR" sz="1400" dirty="0">
              <a:latin typeface="맑은 고딕" pitchFamily="50" charset="-127"/>
            </a:endParaRPr>
          </a:p>
          <a:p>
            <a:pPr marL="442913" lvl="3" indent="-174625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dirty="0">
                <a:latin typeface="맑은 고딕" pitchFamily="50" charset="-127"/>
              </a:rPr>
              <a:t>④,③</a:t>
            </a:r>
            <a:r>
              <a:rPr lang="ko-KR" altLang="en-US" sz="1400" dirty="0">
                <a:latin typeface="맑은 고딕" pitchFamily="50" charset="-127"/>
              </a:rPr>
              <a:t>번에서 생성한 </a:t>
            </a:r>
            <a:r>
              <a:rPr lang="ko-KR" altLang="en-US" sz="1400" dirty="0" err="1">
                <a:latin typeface="맑은 고딕" pitchFamily="50" charset="-127"/>
              </a:rPr>
              <a:t>어레이어댑터를</a:t>
            </a:r>
            <a:r>
              <a:rPr lang="ko-KR" altLang="en-US" sz="1400" dirty="0">
                <a:latin typeface="맑은 고딕" pitchFamily="50" charset="-127"/>
              </a:rPr>
              <a:t> ②번의 </a:t>
            </a:r>
            <a:r>
              <a:rPr lang="ko-KR" altLang="en-US" sz="1400" dirty="0" err="1">
                <a:latin typeface="맑은 고딕" pitchFamily="50" charset="-127"/>
              </a:rPr>
              <a:t>리스트뷰</a:t>
            </a:r>
            <a:r>
              <a:rPr lang="ko-KR" altLang="en-US" sz="1400" dirty="0">
                <a:latin typeface="맑은 고딕" pitchFamily="50" charset="-127"/>
              </a:rPr>
              <a:t> 변수에 적용</a:t>
            </a:r>
            <a:endParaRPr lang="en-US" altLang="ko-KR" sz="1400" dirty="0">
              <a:latin typeface="맑은 고딕" pitchFamily="50" charset="-127"/>
            </a:endParaRPr>
          </a:p>
          <a:p>
            <a:pPr marL="442913" lvl="3" indent="-174625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err="1">
                <a:latin typeface="맑은 고딕" pitchFamily="50" charset="-127"/>
              </a:rPr>
              <a:t>리스트뷰의</a:t>
            </a:r>
            <a:r>
              <a:rPr lang="ko-KR" altLang="en-US" sz="1400" dirty="0">
                <a:latin typeface="맑은 고딕" pitchFamily="50" charset="-127"/>
              </a:rPr>
              <a:t> 항목을 클릭했을 때 동작하는 </a:t>
            </a:r>
            <a:r>
              <a:rPr lang="ko-KR" altLang="en-US" sz="1400" dirty="0" err="1">
                <a:latin typeface="맑은 고딕" pitchFamily="50" charset="-127"/>
              </a:rPr>
              <a:t>리스너</a:t>
            </a:r>
            <a:r>
              <a:rPr lang="ko-KR" altLang="en-US" sz="1400" dirty="0">
                <a:latin typeface="맑은 고딕" pitchFamily="50" charset="-127"/>
              </a:rPr>
              <a:t> 정의</a:t>
            </a:r>
            <a:endParaRPr lang="en-US" altLang="ko-KR" sz="1400" dirty="0">
              <a:latin typeface="맑은 고딕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13512"/>
          <a:stretch/>
        </p:blipFill>
        <p:spPr>
          <a:xfrm>
            <a:off x="362356" y="3995067"/>
            <a:ext cx="7652070" cy="225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98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리스트뷰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기본 예제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자바에서 문자열 배열 선언 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리스트뷰와</a:t>
            </a:r>
            <a:r>
              <a:rPr lang="ko-KR" altLang="en-US" dirty="0" smtClean="0"/>
              <a:t> 그리드뷰 ▶</a:t>
            </a:r>
            <a:r>
              <a:rPr lang="ko-KR" altLang="en-US" sz="2400" dirty="0" err="1" smtClean="0"/>
              <a:t>리스트뷰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4651" r="624" b="40126"/>
          <a:stretch/>
        </p:blipFill>
        <p:spPr>
          <a:xfrm>
            <a:off x="397787" y="1576935"/>
            <a:ext cx="7676537" cy="30565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56081" y="4988058"/>
            <a:ext cx="7608498" cy="95410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 err="1" smtClean="0">
                <a:solidFill>
                  <a:srgbClr val="62626B"/>
                </a:solidFill>
                <a:latin typeface="Source Code Pro"/>
              </a:rPr>
              <a:t>ArrayAdapter</a:t>
            </a:r>
            <a:r>
              <a:rPr lang="en-US" altLang="ko-KR" sz="1400" dirty="0" smtClean="0">
                <a:solidFill>
                  <a:srgbClr val="62626B"/>
                </a:solidFill>
                <a:latin typeface="Source Code Pro"/>
              </a:rPr>
              <a:t> </a:t>
            </a:r>
            <a:r>
              <a:rPr lang="ko-KR" altLang="en-US" sz="1400" dirty="0">
                <a:solidFill>
                  <a:srgbClr val="62626B"/>
                </a:solidFill>
                <a:latin typeface="Source Code Pro"/>
              </a:rPr>
              <a:t>객체 초기화 </a:t>
            </a:r>
            <a:r>
              <a:rPr lang="en-US" altLang="ko-KR" sz="1400" dirty="0">
                <a:solidFill>
                  <a:srgbClr val="62626B"/>
                </a:solidFill>
                <a:latin typeface="Source Code Pro"/>
              </a:rPr>
              <a:t>: </a:t>
            </a:r>
            <a:r>
              <a:rPr lang="en-US" altLang="ko-KR" sz="1400" dirty="0" err="1">
                <a:solidFill>
                  <a:srgbClr val="62626B"/>
                </a:solidFill>
                <a:latin typeface="Source Code Pro"/>
              </a:rPr>
              <a:t>ArrayAdapter</a:t>
            </a:r>
            <a:r>
              <a:rPr lang="en-US" altLang="ko-KR" sz="1400" dirty="0">
                <a:solidFill>
                  <a:srgbClr val="62626B"/>
                </a:solidFill>
                <a:latin typeface="Source Code Pro"/>
              </a:rPr>
              <a:t> </a:t>
            </a:r>
            <a:r>
              <a:rPr lang="ko-KR" altLang="en-US" sz="1400" dirty="0">
                <a:solidFill>
                  <a:srgbClr val="62626B"/>
                </a:solidFill>
                <a:latin typeface="Source Code Pro"/>
              </a:rPr>
              <a:t>가 다룰 요소 타입은 </a:t>
            </a:r>
            <a:r>
              <a:rPr lang="en-US" altLang="ko-KR" sz="1400" dirty="0">
                <a:solidFill>
                  <a:srgbClr val="62626B"/>
                </a:solidFill>
                <a:latin typeface="Source Code Pro"/>
              </a:rPr>
              <a:t>String</a:t>
            </a:r>
            <a:r>
              <a:rPr lang="ko-KR" altLang="en-US" sz="1400" dirty="0">
                <a:solidFill>
                  <a:srgbClr val="62626B"/>
                </a:solidFill>
                <a:latin typeface="Source Code Pro"/>
              </a:rPr>
              <a:t>이다</a:t>
            </a:r>
            <a:r>
              <a:rPr lang="en-US" altLang="ko-KR" sz="1400" dirty="0">
                <a:solidFill>
                  <a:srgbClr val="62626B"/>
                </a:solidFill>
                <a:latin typeface="Source Code Pro"/>
              </a:rPr>
              <a:t>.</a:t>
            </a:r>
            <a:r>
              <a:rPr lang="ko-KR" altLang="en-US" sz="1400" dirty="0">
                <a:solidFill>
                  <a:srgbClr val="F8F8F2"/>
                </a:solidFill>
                <a:latin typeface="Source Code Pro"/>
              </a:rPr>
              <a:t> </a:t>
            </a:r>
            <a:endParaRPr lang="en-US" altLang="ko-KR" sz="1400" dirty="0">
              <a:solidFill>
                <a:srgbClr val="62626B"/>
              </a:solidFill>
              <a:latin typeface="Source Code Pro"/>
            </a:endParaRPr>
          </a:p>
          <a:p>
            <a:r>
              <a:rPr lang="en-US" altLang="ko-KR" sz="1400" dirty="0" smtClean="0">
                <a:solidFill>
                  <a:srgbClr val="62626B"/>
                </a:solidFill>
                <a:latin typeface="Source Code Pro"/>
              </a:rPr>
              <a:t>1</a:t>
            </a:r>
            <a:r>
              <a:rPr lang="ko-KR" altLang="en-US" sz="1400" dirty="0" err="1">
                <a:solidFill>
                  <a:srgbClr val="62626B"/>
                </a:solidFill>
                <a:latin typeface="Source Code Pro"/>
              </a:rPr>
              <a:t>번쨰</a:t>
            </a:r>
            <a:r>
              <a:rPr lang="ko-KR" altLang="en-US" sz="1400" dirty="0">
                <a:solidFill>
                  <a:srgbClr val="62626B"/>
                </a:solidFill>
                <a:latin typeface="Source Code Pro"/>
              </a:rPr>
              <a:t> </a:t>
            </a:r>
            <a:r>
              <a:rPr lang="ko-KR" altLang="en-US" sz="1400" dirty="0" err="1">
                <a:solidFill>
                  <a:srgbClr val="62626B"/>
                </a:solidFill>
                <a:latin typeface="Source Code Pro"/>
              </a:rPr>
              <a:t>파라미터</a:t>
            </a:r>
            <a:r>
              <a:rPr lang="ko-KR" altLang="en-US" sz="1400" dirty="0">
                <a:solidFill>
                  <a:srgbClr val="62626B"/>
                </a:solidFill>
                <a:latin typeface="Source Code Pro"/>
              </a:rPr>
              <a:t> </a:t>
            </a:r>
            <a:r>
              <a:rPr lang="en-US" altLang="ko-KR" sz="1400" dirty="0">
                <a:solidFill>
                  <a:srgbClr val="62626B"/>
                </a:solidFill>
                <a:latin typeface="Source Code Pro"/>
              </a:rPr>
              <a:t>: </a:t>
            </a:r>
            <a:r>
              <a:rPr lang="ko-KR" altLang="en-US" sz="1400" dirty="0">
                <a:solidFill>
                  <a:srgbClr val="62626B"/>
                </a:solidFill>
                <a:latin typeface="Source Code Pro"/>
              </a:rPr>
              <a:t>해당 </a:t>
            </a:r>
            <a:r>
              <a:rPr lang="ko-KR" altLang="en-US" sz="1400" dirty="0" err="1">
                <a:solidFill>
                  <a:srgbClr val="62626B"/>
                </a:solidFill>
                <a:latin typeface="Source Code Pro"/>
              </a:rPr>
              <a:t>액티비티에</a:t>
            </a:r>
            <a:r>
              <a:rPr lang="ko-KR" altLang="en-US" sz="1400" dirty="0">
                <a:solidFill>
                  <a:srgbClr val="62626B"/>
                </a:solidFill>
                <a:latin typeface="Source Code Pro"/>
              </a:rPr>
              <a:t> </a:t>
            </a:r>
            <a:r>
              <a:rPr lang="en-US" altLang="ko-KR" sz="1400" dirty="0" err="1">
                <a:solidFill>
                  <a:srgbClr val="62626B"/>
                </a:solidFill>
                <a:latin typeface="Source Code Pro"/>
              </a:rPr>
              <a:t>arrayAdapter</a:t>
            </a:r>
            <a:r>
              <a:rPr lang="en-US" altLang="ko-KR" sz="1400" dirty="0">
                <a:solidFill>
                  <a:srgbClr val="62626B"/>
                </a:solidFill>
                <a:latin typeface="Source Code Pro"/>
              </a:rPr>
              <a:t> </a:t>
            </a:r>
            <a:r>
              <a:rPr lang="ko-KR" altLang="en-US" sz="1400" dirty="0">
                <a:solidFill>
                  <a:srgbClr val="62626B"/>
                </a:solidFill>
                <a:latin typeface="Source Code Pro"/>
              </a:rPr>
              <a:t>객체를 넘기기 위해 </a:t>
            </a:r>
            <a:r>
              <a:rPr lang="en-US" altLang="ko-KR" sz="1400" dirty="0">
                <a:solidFill>
                  <a:srgbClr val="62626B"/>
                </a:solidFill>
                <a:latin typeface="Source Code Pro"/>
              </a:rPr>
              <a:t>this</a:t>
            </a:r>
            <a:r>
              <a:rPr lang="ko-KR" altLang="en-US" sz="1400" dirty="0">
                <a:solidFill>
                  <a:srgbClr val="F8F8F2"/>
                </a:solidFill>
                <a:latin typeface="Source Code Pro"/>
              </a:rPr>
              <a:t> </a:t>
            </a:r>
            <a:endParaRPr lang="en-US" altLang="ko-KR" sz="1400" dirty="0" smtClean="0">
              <a:solidFill>
                <a:srgbClr val="F8F8F2"/>
              </a:solidFill>
              <a:latin typeface="Source Code Pro"/>
            </a:endParaRPr>
          </a:p>
          <a:p>
            <a:r>
              <a:rPr lang="en-US" altLang="ko-KR" sz="1400" dirty="0" smtClean="0">
                <a:solidFill>
                  <a:srgbClr val="62626B"/>
                </a:solidFill>
                <a:latin typeface="Source Code Pro"/>
              </a:rPr>
              <a:t>2</a:t>
            </a:r>
            <a:r>
              <a:rPr lang="ko-KR" altLang="en-US" sz="1400" dirty="0" err="1">
                <a:solidFill>
                  <a:srgbClr val="62626B"/>
                </a:solidFill>
                <a:latin typeface="Source Code Pro"/>
              </a:rPr>
              <a:t>번쨰</a:t>
            </a:r>
            <a:r>
              <a:rPr lang="ko-KR" altLang="en-US" sz="1400" dirty="0">
                <a:solidFill>
                  <a:srgbClr val="62626B"/>
                </a:solidFill>
                <a:latin typeface="Source Code Pro"/>
              </a:rPr>
              <a:t> </a:t>
            </a:r>
            <a:r>
              <a:rPr lang="ko-KR" altLang="en-US" sz="1400" dirty="0" err="1">
                <a:solidFill>
                  <a:srgbClr val="62626B"/>
                </a:solidFill>
                <a:latin typeface="Source Code Pro"/>
              </a:rPr>
              <a:t>파마미터</a:t>
            </a:r>
            <a:r>
              <a:rPr lang="ko-KR" altLang="en-US" sz="1400" dirty="0">
                <a:solidFill>
                  <a:srgbClr val="62626B"/>
                </a:solidFill>
                <a:latin typeface="Source Code Pro"/>
              </a:rPr>
              <a:t> </a:t>
            </a:r>
            <a:r>
              <a:rPr lang="en-US" altLang="ko-KR" sz="1400" dirty="0">
                <a:solidFill>
                  <a:srgbClr val="62626B"/>
                </a:solidFill>
                <a:latin typeface="Source Code Pro"/>
              </a:rPr>
              <a:t>: </a:t>
            </a:r>
            <a:r>
              <a:rPr lang="ko-KR" altLang="en-US" sz="1400" dirty="0">
                <a:solidFill>
                  <a:srgbClr val="62626B"/>
                </a:solidFill>
                <a:latin typeface="Source Code Pro"/>
              </a:rPr>
              <a:t>연결할 </a:t>
            </a:r>
            <a:r>
              <a:rPr lang="en-US" altLang="ko-KR" sz="1400" dirty="0" smtClean="0">
                <a:solidFill>
                  <a:srgbClr val="62626B"/>
                </a:solidFill>
                <a:latin typeface="Source Code Pro"/>
              </a:rPr>
              <a:t>item</a:t>
            </a:r>
            <a:r>
              <a:rPr lang="ko-KR" altLang="en-US" sz="1400" dirty="0" smtClean="0">
                <a:solidFill>
                  <a:srgbClr val="62626B"/>
                </a:solidFill>
                <a:latin typeface="Source Code Pro"/>
              </a:rPr>
              <a:t>을 </a:t>
            </a:r>
            <a:r>
              <a:rPr lang="ko-KR" altLang="en-US" sz="1400" dirty="0">
                <a:solidFill>
                  <a:srgbClr val="62626B"/>
                </a:solidFill>
                <a:latin typeface="Source Code Pro"/>
              </a:rPr>
              <a:t>나타내기 위해 </a:t>
            </a:r>
            <a:r>
              <a:rPr lang="en-US" altLang="ko-KR" sz="1400" dirty="0">
                <a:solidFill>
                  <a:srgbClr val="62626B"/>
                </a:solidFill>
                <a:latin typeface="Source Code Pro"/>
              </a:rPr>
              <a:t>android.R.layout.simple_list_item_1</a:t>
            </a:r>
            <a:r>
              <a:rPr lang="ko-KR" altLang="en-US" sz="1400" dirty="0">
                <a:solidFill>
                  <a:srgbClr val="F8F8F2"/>
                </a:solidFill>
                <a:latin typeface="Source Code Pro"/>
              </a:rPr>
              <a:t> </a:t>
            </a:r>
            <a:r>
              <a:rPr lang="en-US" altLang="ko-KR" sz="1400" dirty="0" smtClean="0">
                <a:solidFill>
                  <a:srgbClr val="F8F8F2"/>
                </a:solidFill>
                <a:latin typeface="Source Code Pro"/>
                <a:sym typeface="Wingdings" panose="05000000000000000000" pitchFamily="2" charset="2"/>
              </a:rPr>
              <a:t></a:t>
            </a:r>
          </a:p>
          <a:p>
            <a:r>
              <a:rPr lang="en-US" altLang="ko-KR" sz="1400" dirty="0" smtClean="0">
                <a:solidFill>
                  <a:srgbClr val="62626B"/>
                </a:solidFill>
                <a:latin typeface="Source Code Pro"/>
              </a:rPr>
              <a:t>3</a:t>
            </a:r>
            <a:r>
              <a:rPr lang="ko-KR" altLang="en-US" sz="1400" dirty="0" err="1">
                <a:solidFill>
                  <a:srgbClr val="62626B"/>
                </a:solidFill>
                <a:latin typeface="Source Code Pro"/>
              </a:rPr>
              <a:t>번쨰</a:t>
            </a:r>
            <a:r>
              <a:rPr lang="ko-KR" altLang="en-US" sz="1400" dirty="0">
                <a:solidFill>
                  <a:srgbClr val="62626B"/>
                </a:solidFill>
                <a:latin typeface="Source Code Pro"/>
              </a:rPr>
              <a:t> </a:t>
            </a:r>
            <a:r>
              <a:rPr lang="ko-KR" altLang="en-US" sz="1400" dirty="0" err="1">
                <a:solidFill>
                  <a:srgbClr val="62626B"/>
                </a:solidFill>
                <a:latin typeface="Source Code Pro"/>
              </a:rPr>
              <a:t>파라미터</a:t>
            </a:r>
            <a:r>
              <a:rPr lang="ko-KR" altLang="en-US" sz="1400" dirty="0">
                <a:solidFill>
                  <a:srgbClr val="62626B"/>
                </a:solidFill>
                <a:latin typeface="Source Code Pro"/>
              </a:rPr>
              <a:t> </a:t>
            </a:r>
            <a:r>
              <a:rPr lang="en-US" altLang="ko-KR" sz="1400" dirty="0">
                <a:solidFill>
                  <a:srgbClr val="62626B"/>
                </a:solidFill>
                <a:latin typeface="Source Code Pro"/>
              </a:rPr>
              <a:t>: item</a:t>
            </a:r>
            <a:r>
              <a:rPr lang="ko-KR" altLang="en-US" sz="1400" dirty="0">
                <a:solidFill>
                  <a:srgbClr val="62626B"/>
                </a:solidFill>
                <a:latin typeface="Source Code Pro"/>
              </a:rPr>
              <a:t>을 연결 할 </a:t>
            </a:r>
            <a:r>
              <a:rPr lang="en-US" altLang="ko-KR" sz="1400" dirty="0" smtClean="0">
                <a:solidFill>
                  <a:srgbClr val="62626B"/>
                </a:solidFill>
                <a:latin typeface="Source Code Pro"/>
              </a:rPr>
              <a:t>list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6071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dirty="0" err="1" smtClean="0"/>
              <a:t>listView</a:t>
            </a:r>
            <a:r>
              <a:rPr lang="ko-KR" altLang="en-US" b="0" dirty="0"/>
              <a:t>를 구성하는 아이템을 눌렀을 때 사용할 </a:t>
            </a:r>
            <a:r>
              <a:rPr lang="ko-KR" altLang="en-US" b="0" dirty="0" err="1" smtClean="0"/>
              <a:t>리스너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리스트뷰와</a:t>
            </a:r>
            <a:r>
              <a:rPr lang="ko-KR" altLang="en-US" dirty="0"/>
              <a:t> </a:t>
            </a:r>
            <a:r>
              <a:rPr lang="ko-KR" altLang="en-US" dirty="0" err="1"/>
              <a:t>그리드뷰</a:t>
            </a:r>
            <a:r>
              <a:rPr lang="ko-KR" altLang="en-US" dirty="0"/>
              <a:t> ▶</a:t>
            </a:r>
            <a:r>
              <a:rPr lang="ko-KR" altLang="en-US" dirty="0" err="1"/>
              <a:t>리스트뷰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354656" y="2991082"/>
            <a:ext cx="8150989" cy="2745483"/>
            <a:chOff x="1800225" y="4027521"/>
            <a:chExt cx="5447079" cy="228913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t="62273" r="1741"/>
            <a:stretch/>
          </p:blipFill>
          <p:spPr>
            <a:xfrm>
              <a:off x="1800225" y="4027521"/>
              <a:ext cx="5447079" cy="1839876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9564" y="5868980"/>
              <a:ext cx="1533525" cy="447675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94" y="1422372"/>
            <a:ext cx="7793306" cy="143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336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0" dirty="0" err="1" smtClean="0">
                <a:latin typeface="맑은 고딕" pitchFamily="50" charset="-127"/>
                <a:ea typeface="맑은 고딕" pitchFamily="50" charset="-127"/>
              </a:rPr>
              <a:t>리스트뷰의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 다양한 모양 설정</a:t>
            </a: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라디오버튼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simple_list_item_single_choice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로 바꿈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체크박스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simple_list_item_multiple_choice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로 둠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리스트뷰와</a:t>
            </a:r>
            <a:r>
              <a:rPr lang="ko-KR" altLang="en-US" dirty="0" smtClean="0"/>
              <a:t> 그리드뷰 ▶</a:t>
            </a:r>
            <a:r>
              <a:rPr lang="ko-KR" altLang="en-US" sz="2400" dirty="0" err="1" smtClean="0"/>
              <a:t>리스트뷰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80"/>
          <a:stretch/>
        </p:blipFill>
        <p:spPr>
          <a:xfrm>
            <a:off x="459471" y="2238336"/>
            <a:ext cx="8191500" cy="20633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596" y="3194044"/>
            <a:ext cx="22479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1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리스트뷰의 동적 추가 〮 삭제 예제</a:t>
            </a: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리스트뷰의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항목을 동적으로 추가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·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삭제하려면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ArrayList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&lt;T&gt;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를 정의한 후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355600" lvl="1" indent="0">
              <a:buNone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	add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 )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remove( )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메소드를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사용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리스트뷰와</a:t>
            </a:r>
            <a:r>
              <a:rPr lang="ko-KR" altLang="en-US" dirty="0" smtClean="0"/>
              <a:t> 그리드뷰 ▶</a:t>
            </a:r>
            <a:r>
              <a:rPr lang="ko-KR" altLang="en-US" sz="2400" dirty="0" err="1" smtClean="0"/>
              <a:t>리스트뷰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9879"/>
          <a:stretch/>
        </p:blipFill>
        <p:spPr>
          <a:xfrm>
            <a:off x="714952" y="3860801"/>
            <a:ext cx="7455477" cy="27234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19589"/>
          <a:stretch/>
        </p:blipFill>
        <p:spPr>
          <a:xfrm>
            <a:off x="901476" y="2329796"/>
            <a:ext cx="5767180" cy="147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4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0" dirty="0" err="1" smtClean="0">
                <a:latin typeface="맑은 고딕" pitchFamily="50" charset="-127"/>
                <a:ea typeface="맑은 고딕" pitchFamily="50" charset="-127"/>
              </a:rPr>
              <a:t>리스트뷰의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 동적 추가〮 삭제 예제 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리스트뷰와</a:t>
            </a:r>
            <a:r>
              <a:rPr lang="ko-KR" altLang="en-US" dirty="0" smtClean="0"/>
              <a:t> 그리드뷰 ▶</a:t>
            </a:r>
            <a:r>
              <a:rPr lang="ko-KR" altLang="en-US" sz="2400" dirty="0" err="1" smtClean="0"/>
              <a:t>리스트뷰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0"/>
          <a:stretch/>
        </p:blipFill>
        <p:spPr>
          <a:xfrm>
            <a:off x="251520" y="1494167"/>
            <a:ext cx="7751662" cy="459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37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리스트뷰와</a:t>
            </a:r>
            <a:r>
              <a:rPr lang="ko-KR" altLang="en-US" dirty="0"/>
              <a:t> </a:t>
            </a:r>
            <a:r>
              <a:rPr lang="ko-KR" altLang="en-US" dirty="0" err="1"/>
              <a:t>그리드뷰</a:t>
            </a:r>
            <a:r>
              <a:rPr lang="ko-KR" altLang="en-US" dirty="0"/>
              <a:t> ▶</a:t>
            </a:r>
            <a:r>
              <a:rPr lang="ko-KR" altLang="en-US" dirty="0" err="1"/>
              <a:t>리스트뷰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67" y="1052736"/>
            <a:ext cx="8174232" cy="465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327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대화상자용 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dialog1.xml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파일을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코딩</a:t>
            </a:r>
            <a:endParaRPr lang="en-US" altLang="ko-KR" b="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800" dirty="0"/>
              <a:t>텍스트뷰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에디트텍스트</a:t>
            </a:r>
            <a:r>
              <a:rPr lang="en-US" altLang="ko-KR" sz="1800" dirty="0"/>
              <a:t>, </a:t>
            </a:r>
            <a:r>
              <a:rPr lang="ko-KR" altLang="en-US" sz="1800" dirty="0"/>
              <a:t>텍스트뷰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에디트텍스트의</a:t>
            </a:r>
            <a:r>
              <a:rPr lang="ko-KR" altLang="en-US" sz="1800" dirty="0"/>
              <a:t> 순서로 </a:t>
            </a:r>
            <a:r>
              <a:rPr lang="ko-KR" altLang="en-US" sz="1800" dirty="0" smtClean="0"/>
              <a:t>생성</a:t>
            </a:r>
            <a:endParaRPr lang="en-US" altLang="ko-KR" sz="1800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800" dirty="0" err="1" smtClean="0"/>
              <a:t>에디트텍스트만</a:t>
            </a:r>
            <a:r>
              <a:rPr lang="ko-KR" altLang="en-US" sz="1800" dirty="0" smtClean="0"/>
              <a:t> </a:t>
            </a:r>
            <a:r>
              <a:rPr lang="ko-KR" altLang="en-US" sz="1800" dirty="0" err="1"/>
              <a:t>위젯</a:t>
            </a:r>
            <a:r>
              <a:rPr lang="ko-KR" altLang="en-US" sz="1800" dirty="0"/>
              <a:t> </a:t>
            </a:r>
            <a:r>
              <a:rPr lang="en-US" altLang="ko-KR" sz="1800" dirty="0"/>
              <a:t>id</a:t>
            </a:r>
            <a:r>
              <a:rPr lang="ko-KR" altLang="en-US" sz="1800" dirty="0"/>
              <a:t>를 </a:t>
            </a:r>
            <a:r>
              <a:rPr lang="en-US" altLang="ko-KR" sz="1800" dirty="0"/>
              <a:t>dlgEdt1, dlgEdt2</a:t>
            </a:r>
            <a:r>
              <a:rPr lang="ko-KR" altLang="en-US" sz="1800" dirty="0"/>
              <a:t>로 </a:t>
            </a:r>
            <a:r>
              <a:rPr lang="ko-KR" altLang="en-US" sz="1800" dirty="0" smtClean="0"/>
              <a:t>지정</a:t>
            </a:r>
            <a:endParaRPr lang="en-US" altLang="ko-KR" sz="1800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대화상자 </a:t>
            </a:r>
            <a:r>
              <a:rPr lang="ko-KR" altLang="en-US" dirty="0"/>
              <a:t>▶ </a:t>
            </a:r>
            <a:r>
              <a:rPr lang="ko-KR" altLang="en-US" sz="2400" dirty="0"/>
              <a:t>목록 </a:t>
            </a:r>
            <a:r>
              <a:rPr lang="ko-KR" altLang="en-US" sz="2400" dirty="0" smtClean="0"/>
              <a:t>대화상자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9739"/>
          <a:stretch/>
        </p:blipFill>
        <p:spPr>
          <a:xfrm>
            <a:off x="511825" y="2415099"/>
            <a:ext cx="7292798" cy="298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8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리스트뷰와</a:t>
            </a:r>
            <a:r>
              <a:rPr lang="ko-KR" altLang="en-US" dirty="0"/>
              <a:t> </a:t>
            </a:r>
            <a:r>
              <a:rPr lang="ko-KR" altLang="en-US" dirty="0" err="1"/>
              <a:t>그리드뷰</a:t>
            </a:r>
            <a:r>
              <a:rPr lang="ko-KR" altLang="en-US" dirty="0"/>
              <a:t> ▶</a:t>
            </a:r>
            <a:r>
              <a:rPr lang="ko-KR" altLang="en-US" dirty="0" err="1" smtClean="0"/>
              <a:t>리스트뷰</a:t>
            </a:r>
            <a:r>
              <a:rPr lang="en-US" altLang="ko-KR" dirty="0" smtClean="0"/>
              <a:t>(</a:t>
            </a:r>
            <a:r>
              <a:rPr lang="ko-KR" altLang="en-US" dirty="0" smtClean="0"/>
              <a:t>문자열 배열 또다른 방법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6283" t="56154" r="61025" b="31658"/>
          <a:stretch/>
        </p:blipFill>
        <p:spPr>
          <a:xfrm>
            <a:off x="251520" y="1052736"/>
            <a:ext cx="2321169" cy="11957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30000" t="12211" r="33841" b="25787"/>
          <a:stretch/>
        </p:blipFill>
        <p:spPr>
          <a:xfrm>
            <a:off x="2572688" y="1052736"/>
            <a:ext cx="6311169" cy="58052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78704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Xml</a:t>
            </a:r>
            <a:r>
              <a:rPr lang="ko-KR" altLang="en-US" dirty="0" smtClean="0"/>
              <a:t>을 이용하여 문자열 배열 만들기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Values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en-US" altLang="ko-KR" dirty="0" smtClean="0"/>
              <a:t>Arrays.xml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리스트뷰와</a:t>
            </a:r>
            <a:r>
              <a:rPr lang="ko-KR" altLang="en-US" dirty="0"/>
              <a:t> </a:t>
            </a:r>
            <a:r>
              <a:rPr lang="ko-KR" altLang="en-US" dirty="0" err="1"/>
              <a:t>그리드뷰</a:t>
            </a:r>
            <a:r>
              <a:rPr lang="ko-KR" altLang="en-US" dirty="0"/>
              <a:t> ▶</a:t>
            </a:r>
            <a:r>
              <a:rPr lang="ko-KR" altLang="en-US" dirty="0" err="1"/>
              <a:t>리스트뷰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9421" t="11806" r="48043" b="49696"/>
          <a:stretch/>
        </p:blipFill>
        <p:spPr>
          <a:xfrm>
            <a:off x="3260035" y="1682823"/>
            <a:ext cx="5127141" cy="46985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72938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Add</a:t>
            </a:r>
            <a:r>
              <a:rPr lang="ko-KR" altLang="en-US" dirty="0" smtClean="0"/>
              <a:t>메서드를 이용한 추가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리스트뷰와</a:t>
            </a:r>
            <a:r>
              <a:rPr lang="ko-KR" altLang="en-US" dirty="0"/>
              <a:t> </a:t>
            </a:r>
            <a:r>
              <a:rPr lang="ko-KR" altLang="en-US" dirty="0" err="1"/>
              <a:t>그리드뷰</a:t>
            </a:r>
            <a:r>
              <a:rPr lang="ko-KR" altLang="en-US" dirty="0"/>
              <a:t> ▶</a:t>
            </a:r>
            <a:r>
              <a:rPr lang="ko-KR" altLang="en-US" dirty="0" err="1"/>
              <a:t>리스트뷰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5435" t="13157" r="53261" b="18899"/>
          <a:stretch/>
        </p:blipFill>
        <p:spPr>
          <a:xfrm>
            <a:off x="251521" y="1418190"/>
            <a:ext cx="5624232" cy="49631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5942" t="30313" r="50797" b="41456"/>
          <a:stretch/>
        </p:blipFill>
        <p:spPr>
          <a:xfrm>
            <a:off x="4165781" y="3411859"/>
            <a:ext cx="4725739" cy="16544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991283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Xml</a:t>
            </a:r>
            <a:r>
              <a:rPr lang="ko-KR" altLang="en-US" dirty="0" smtClean="0"/>
              <a:t>을 이용한 문자열 배열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리스트뷰와</a:t>
            </a:r>
            <a:r>
              <a:rPr lang="ko-KR" altLang="en-US" dirty="0"/>
              <a:t> </a:t>
            </a:r>
            <a:r>
              <a:rPr lang="ko-KR" altLang="en-US" dirty="0" err="1"/>
              <a:t>그리드뷰</a:t>
            </a:r>
            <a:r>
              <a:rPr lang="ko-KR" altLang="en-US" dirty="0"/>
              <a:t> ▶</a:t>
            </a:r>
            <a:r>
              <a:rPr lang="ko-KR" altLang="en-US" dirty="0" err="1"/>
              <a:t>리스트뷰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6184" t="26086" r="44605" b="24614"/>
          <a:stretch/>
        </p:blipFill>
        <p:spPr>
          <a:xfrm>
            <a:off x="251520" y="1643487"/>
            <a:ext cx="8001205" cy="43001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52352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51520" y="1052736"/>
            <a:ext cx="9184580" cy="5328592"/>
          </a:xfrm>
        </p:spPr>
        <p:txBody>
          <a:bodyPr/>
          <a:lstStyle/>
          <a:p>
            <a:endParaRPr lang="en-US" altLang="ko-KR" b="0" dirty="0"/>
          </a:p>
          <a:p>
            <a:endParaRPr lang="en-US" altLang="ko-KR" b="0" dirty="0" smtClean="0"/>
          </a:p>
          <a:p>
            <a:endParaRPr lang="en-US" altLang="ko-KR" b="0" dirty="0"/>
          </a:p>
          <a:p>
            <a:endParaRPr lang="en-US" altLang="ko-KR" b="0" dirty="0" smtClean="0"/>
          </a:p>
          <a:p>
            <a:endParaRPr lang="en-US" altLang="ko-KR" b="0" dirty="0"/>
          </a:p>
          <a:p>
            <a:r>
              <a:rPr lang="en-US" altLang="ko-KR" b="0" dirty="0" err="1" smtClean="0"/>
              <a:t>ArrayList</a:t>
            </a:r>
            <a:r>
              <a:rPr lang="ko-KR" altLang="en-US" b="0" dirty="0"/>
              <a:t>나 </a:t>
            </a:r>
            <a:r>
              <a:rPr lang="ko-KR" altLang="en-US" b="0" dirty="0" err="1"/>
              <a:t>문자배열</a:t>
            </a:r>
            <a:r>
              <a:rPr lang="ko-KR" altLang="en-US" b="0" dirty="0"/>
              <a:t> 등 </a:t>
            </a:r>
            <a:r>
              <a:rPr lang="en-US" altLang="ko-KR" b="0" dirty="0" err="1"/>
              <a:t>Listiew</a:t>
            </a:r>
            <a:r>
              <a:rPr lang="ko-KR" altLang="en-US" b="0" dirty="0"/>
              <a:t>에 데이터를 </a:t>
            </a:r>
            <a:r>
              <a:rPr lang="ko-KR" altLang="en-US" b="0" dirty="0" smtClean="0"/>
              <a:t>넣어줄</a:t>
            </a:r>
            <a:r>
              <a:rPr lang="ko-KR" altLang="en-US" b="0" dirty="0"/>
              <a:t> </a:t>
            </a:r>
          </a:p>
          <a:p>
            <a:pPr lvl="1"/>
            <a:r>
              <a:rPr lang="ko-KR" altLang="en-US" b="0" dirty="0"/>
              <a:t>초기화된 데이터 형을 만들어 </a:t>
            </a:r>
            <a:r>
              <a:rPr lang="ko-KR" altLang="en-US" b="0" dirty="0" smtClean="0"/>
              <a:t>줌</a:t>
            </a:r>
            <a:r>
              <a:rPr lang="en-US" altLang="ko-KR" b="0" dirty="0" smtClean="0"/>
              <a:t> </a:t>
            </a:r>
            <a:r>
              <a:rPr lang="en-US" altLang="ko-KR" b="0" dirty="0"/>
              <a:t>(</a:t>
            </a:r>
            <a:r>
              <a:rPr lang="en-US" altLang="ko-KR" b="0" dirty="0" err="1"/>
              <a:t>HaspMap</a:t>
            </a:r>
            <a:r>
              <a:rPr lang="en-US" altLang="ko-KR" b="0" dirty="0"/>
              <a:t>&lt;</a:t>
            </a:r>
            <a:r>
              <a:rPr lang="en-US" altLang="ko-KR" b="0" dirty="0" err="1"/>
              <a:t>Obj,Obj</a:t>
            </a:r>
            <a:r>
              <a:rPr lang="en-US" altLang="ko-KR" b="0" dirty="0"/>
              <a:t>&gt;,  </a:t>
            </a:r>
            <a:r>
              <a:rPr lang="en-US" altLang="ko-KR" b="0" dirty="0" err="1"/>
              <a:t>ArrayList</a:t>
            </a:r>
            <a:r>
              <a:rPr lang="en-US" altLang="ko-KR" b="0" dirty="0"/>
              <a:t> , String[] </a:t>
            </a:r>
            <a:r>
              <a:rPr lang="ko-KR" altLang="en-US" b="0" dirty="0"/>
              <a:t>등</a:t>
            </a:r>
            <a:r>
              <a:rPr lang="en-US" altLang="ko-KR" b="0" dirty="0"/>
              <a:t>)</a:t>
            </a:r>
          </a:p>
          <a:p>
            <a:pPr lvl="1"/>
            <a:r>
              <a:rPr lang="en-US" altLang="ko-KR" b="0" dirty="0"/>
              <a:t> </a:t>
            </a:r>
            <a:r>
              <a:rPr lang="ko-KR" altLang="en-US" b="0" dirty="0" smtClean="0"/>
              <a:t>초기화된 </a:t>
            </a:r>
            <a:r>
              <a:rPr lang="ko-KR" altLang="en-US" b="0" dirty="0"/>
              <a:t>데이터를 가지고 </a:t>
            </a:r>
            <a:r>
              <a:rPr lang="en-US" altLang="ko-KR" b="0" dirty="0"/>
              <a:t>Adapter</a:t>
            </a:r>
            <a:r>
              <a:rPr lang="ko-KR" altLang="en-US" b="0" dirty="0"/>
              <a:t>를 거쳐 </a:t>
            </a:r>
            <a:r>
              <a:rPr lang="en-US" altLang="ko-KR" b="0" dirty="0" err="1"/>
              <a:t>ListView</a:t>
            </a:r>
            <a:r>
              <a:rPr lang="en-US" altLang="ko-KR" b="0" dirty="0"/>
              <a:t> </a:t>
            </a:r>
            <a:r>
              <a:rPr lang="ko-KR" altLang="en-US" b="0" dirty="0"/>
              <a:t>각 </a:t>
            </a:r>
            <a:r>
              <a:rPr lang="en-US" altLang="ko-KR" b="0" dirty="0"/>
              <a:t>position</a:t>
            </a:r>
            <a:r>
              <a:rPr lang="ko-KR" altLang="en-US" b="0" dirty="0"/>
              <a:t>에 </a:t>
            </a:r>
            <a:r>
              <a:rPr lang="ko-KR" altLang="en-US" b="0" dirty="0" err="1" smtClean="0"/>
              <a:t>뿌려줌</a:t>
            </a:r>
            <a:endParaRPr lang="en-US" altLang="ko-KR" b="0" dirty="0" smtClean="0"/>
          </a:p>
          <a:p>
            <a:pPr lvl="1"/>
            <a:r>
              <a:rPr lang="en-US" altLang="ko-KR" b="0" dirty="0" smtClean="0"/>
              <a:t>Adapter</a:t>
            </a:r>
            <a:r>
              <a:rPr lang="ko-KR" altLang="en-US" b="0" dirty="0"/>
              <a:t>는 </a:t>
            </a:r>
            <a:r>
              <a:rPr lang="en-US" altLang="ko-KR" b="0" dirty="0" err="1"/>
              <a:t>ListView</a:t>
            </a:r>
            <a:r>
              <a:rPr lang="ko-KR" altLang="en-US" b="0" dirty="0"/>
              <a:t>에 데이터를 넣어주는 </a:t>
            </a:r>
            <a:r>
              <a:rPr lang="ko-KR" altLang="en-US" b="0" dirty="0" err="1"/>
              <a:t>중계역할을</a:t>
            </a:r>
            <a:r>
              <a:rPr lang="ko-KR" altLang="en-US" b="0" dirty="0"/>
              <a:t> </a:t>
            </a:r>
            <a:r>
              <a:rPr lang="ko-KR" altLang="en-US" b="0" dirty="0" smtClean="0"/>
              <a:t>수행함</a:t>
            </a:r>
            <a:r>
              <a:rPr lang="en-US" altLang="ko-KR" b="0" dirty="0"/>
              <a:t> </a:t>
            </a:r>
          </a:p>
          <a:p>
            <a:endParaRPr lang="en-US" altLang="ko-KR" b="0" dirty="0" smtClean="0"/>
          </a:p>
          <a:p>
            <a:r>
              <a:rPr lang="en-US" altLang="ko-KR" b="0" dirty="0" err="1" smtClean="0"/>
              <a:t>SimpleAdapter</a:t>
            </a:r>
            <a:r>
              <a:rPr lang="ko-KR" altLang="en-US" b="0" dirty="0"/>
              <a:t>는 간단하게 </a:t>
            </a:r>
            <a:r>
              <a:rPr lang="en-US" altLang="ko-KR" b="0" dirty="0" err="1"/>
              <a:t>ListView</a:t>
            </a:r>
            <a:r>
              <a:rPr lang="ko-KR" altLang="en-US" b="0" dirty="0"/>
              <a:t>에 데이터를 </a:t>
            </a:r>
            <a:r>
              <a:rPr lang="ko-KR" altLang="en-US" b="0" dirty="0" err="1" smtClean="0"/>
              <a:t>넣어줌</a:t>
            </a:r>
            <a:r>
              <a:rPr lang="en-US" altLang="ko-KR" b="0" dirty="0"/>
              <a:t> </a:t>
            </a:r>
          </a:p>
          <a:p>
            <a:r>
              <a:rPr lang="en-US" altLang="ko-KR" b="0" dirty="0" err="1"/>
              <a:t>CustomAdapter</a:t>
            </a:r>
            <a:r>
              <a:rPr lang="ko-KR" altLang="en-US" b="0" dirty="0"/>
              <a:t>는 데이터 넣어주는 방식을 원하는 대로 설정이 </a:t>
            </a:r>
            <a:r>
              <a:rPr lang="ko-KR" altLang="en-US" b="0" dirty="0" smtClean="0"/>
              <a:t>가능</a:t>
            </a:r>
            <a:r>
              <a:rPr lang="en-US" altLang="ko-KR" b="0" dirty="0"/>
              <a:t> 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err="1"/>
              <a:t>ListView</a:t>
            </a:r>
            <a:r>
              <a:rPr lang="en-US" altLang="ko-KR" b="0" dirty="0"/>
              <a:t> </a:t>
            </a:r>
            <a:r>
              <a:rPr lang="ko-KR" altLang="en-US" b="0" dirty="0" smtClean="0"/>
              <a:t> 또 다른 표현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2777" t="15437" r="14237" b="35501"/>
          <a:stretch/>
        </p:blipFill>
        <p:spPr>
          <a:xfrm>
            <a:off x="571500" y="1040036"/>
            <a:ext cx="5384800" cy="194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486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err="1"/>
              <a:t>SimpleAdapter</a:t>
            </a:r>
            <a:r>
              <a:rPr lang="ko-KR" altLang="en-US" b="0" dirty="0"/>
              <a:t>를 이용한 </a:t>
            </a:r>
            <a:r>
              <a:rPr lang="en-US" altLang="ko-KR" b="0" dirty="0" err="1"/>
              <a:t>ListView</a:t>
            </a:r>
            <a:r>
              <a:rPr lang="en-US" altLang="ko-KR" b="0" dirty="0"/>
              <a:t> </a:t>
            </a:r>
            <a:r>
              <a:rPr lang="ko-KR" altLang="en-US" b="0" dirty="0" smtClean="0"/>
              <a:t>생성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22987" t="12977" r="34375" b="28641"/>
          <a:stretch/>
        </p:blipFill>
        <p:spPr>
          <a:xfrm>
            <a:off x="2880420" y="1052735"/>
            <a:ext cx="6011100" cy="44153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9444" t="56861" r="66181" b="34595"/>
          <a:stretch/>
        </p:blipFill>
        <p:spPr>
          <a:xfrm>
            <a:off x="251520" y="1198606"/>
            <a:ext cx="26289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770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err="1"/>
              <a:t>SimpleAdapter</a:t>
            </a:r>
            <a:r>
              <a:rPr lang="ko-KR" altLang="en-US" b="0" dirty="0"/>
              <a:t>를 이용한 </a:t>
            </a:r>
            <a:r>
              <a:rPr lang="en-US" altLang="ko-KR" b="0" dirty="0" err="1"/>
              <a:t>ListView</a:t>
            </a:r>
            <a:r>
              <a:rPr lang="en-US" altLang="ko-KR" b="0" dirty="0"/>
              <a:t> </a:t>
            </a:r>
            <a:r>
              <a:rPr lang="ko-KR" altLang="en-US" b="0" dirty="0"/>
              <a:t>생성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22986" t="12718" r="20902" b="11294"/>
          <a:stretch/>
        </p:blipFill>
        <p:spPr>
          <a:xfrm>
            <a:off x="251520" y="952500"/>
            <a:ext cx="8016180" cy="58236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27671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커스텀</a:t>
            </a:r>
            <a:r>
              <a:rPr lang="ko-KR" altLang="en-US" dirty="0"/>
              <a:t> 어댑터는 </a:t>
            </a:r>
            <a:r>
              <a:rPr lang="en-US" altLang="ko-KR" dirty="0" err="1"/>
              <a:t>BaseAdapter</a:t>
            </a:r>
            <a:r>
              <a:rPr lang="en-US" altLang="ko-KR" dirty="0"/>
              <a:t> </a:t>
            </a:r>
            <a:r>
              <a:rPr lang="ko-KR" altLang="en-US" dirty="0"/>
              <a:t>클래스를 상속받아 정의</a:t>
            </a:r>
            <a:endParaRPr lang="en-US" altLang="ko-KR" dirty="0"/>
          </a:p>
          <a:p>
            <a:pPr lvl="1"/>
            <a:r>
              <a:rPr lang="en-US" altLang="ko-KR" dirty="0" err="1"/>
              <a:t>BaseAdapter</a:t>
            </a:r>
            <a:r>
              <a:rPr lang="ko-KR" altLang="en-US" dirty="0"/>
              <a:t>는 추상 클래스</a:t>
            </a:r>
            <a:endParaRPr lang="en-US" altLang="ko-KR" dirty="0"/>
          </a:p>
          <a:p>
            <a:pPr lvl="1"/>
            <a:r>
              <a:rPr lang="ko-KR" altLang="en-US" dirty="0"/>
              <a:t>네 개의 추상 메서드</a:t>
            </a:r>
            <a:r>
              <a:rPr lang="en-US" altLang="ko-KR" dirty="0"/>
              <a:t>(</a:t>
            </a:r>
            <a:r>
              <a:rPr lang="en-US" altLang="ko-KR" dirty="0" err="1"/>
              <a:t>getCount</a:t>
            </a:r>
            <a:r>
              <a:rPr lang="en-US" altLang="ko-KR" dirty="0"/>
              <a:t>( ), </a:t>
            </a:r>
            <a:r>
              <a:rPr lang="en-US" altLang="ko-KR" dirty="0" err="1"/>
              <a:t>getItem</a:t>
            </a:r>
            <a:r>
              <a:rPr lang="en-US" altLang="ko-KR" dirty="0"/>
              <a:t> ( ), </a:t>
            </a:r>
            <a:r>
              <a:rPr lang="en-US" altLang="ko-KR" dirty="0" err="1"/>
              <a:t>getItemId</a:t>
            </a:r>
            <a:r>
              <a:rPr lang="en-US" altLang="ko-KR" dirty="0"/>
              <a:t> ( ), </a:t>
            </a:r>
            <a:r>
              <a:rPr lang="en-US" altLang="ko-KR" dirty="0" err="1"/>
              <a:t>getView</a:t>
            </a:r>
            <a:r>
              <a:rPr lang="en-US" altLang="ko-KR" dirty="0"/>
              <a:t>( ) )</a:t>
            </a:r>
            <a:r>
              <a:rPr lang="ko-KR" altLang="en-US" dirty="0"/>
              <a:t>를 반드시 정의</a:t>
            </a:r>
            <a:endParaRPr lang="en-US" altLang="ko-KR" dirty="0"/>
          </a:p>
          <a:p>
            <a:pPr lvl="1"/>
            <a:r>
              <a:rPr lang="ko-KR" altLang="en-US" dirty="0" err="1"/>
              <a:t>생성자는</a:t>
            </a:r>
            <a:r>
              <a:rPr lang="ko-KR" altLang="en-US" dirty="0"/>
              <a:t> 필수는 아니지만 나중을 위해 작성</a:t>
            </a:r>
          </a:p>
          <a:p>
            <a:r>
              <a:rPr lang="ko-KR" altLang="en-US" dirty="0"/>
              <a:t>필요할 때마다 어댑터의 약속된 메서드를 호출하여 정보 얻음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리스트뷰</a:t>
            </a:r>
            <a:r>
              <a:rPr lang="ko-KR" altLang="en-US" dirty="0"/>
              <a:t> ▶ </a:t>
            </a:r>
            <a:r>
              <a:rPr lang="ko-KR" altLang="en-US" dirty="0" err="1"/>
              <a:t>커스텀</a:t>
            </a:r>
            <a:r>
              <a:rPr lang="ko-KR" altLang="en-US" dirty="0"/>
              <a:t> 어댑터 사용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12100"/>
          <a:stretch/>
        </p:blipFill>
        <p:spPr>
          <a:xfrm>
            <a:off x="1235971" y="3228344"/>
            <a:ext cx="5325467" cy="268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099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리스트뷰</a:t>
            </a:r>
            <a:r>
              <a:rPr lang="ko-KR" altLang="en-US" dirty="0"/>
              <a:t> ▶ </a:t>
            </a:r>
            <a:r>
              <a:rPr lang="ko-KR" altLang="en-US" dirty="0" err="1"/>
              <a:t>커스텀</a:t>
            </a:r>
            <a:r>
              <a:rPr lang="ko-KR" altLang="en-US" dirty="0"/>
              <a:t> 어댑터 사용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25944"/>
          <a:stretch/>
        </p:blipFill>
        <p:spPr>
          <a:xfrm>
            <a:off x="568411" y="2707656"/>
            <a:ext cx="7352355" cy="343365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12" y="1052736"/>
            <a:ext cx="7352355" cy="165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973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리스트뷰</a:t>
            </a:r>
            <a:r>
              <a:rPr lang="ko-KR" altLang="en-US" dirty="0"/>
              <a:t> ▶ </a:t>
            </a:r>
            <a:r>
              <a:rPr lang="ko-KR" altLang="en-US" dirty="0" err="1"/>
              <a:t>커스텀</a:t>
            </a:r>
            <a:r>
              <a:rPr lang="ko-KR" altLang="en-US" dirty="0"/>
              <a:t> 어댑터 사용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82" y="2024653"/>
            <a:ext cx="7344484" cy="48333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75655"/>
          <a:stretch/>
        </p:blipFill>
        <p:spPr>
          <a:xfrm>
            <a:off x="568411" y="895896"/>
            <a:ext cx="7352355" cy="112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72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toast1.xml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파일을 생성하고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코딩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2000" b="1" dirty="0"/>
              <a:t>이미지뷰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텍스트뷰</a:t>
            </a:r>
            <a:r>
              <a:rPr lang="en-US" altLang="ko-KR" sz="2000" b="1" dirty="0"/>
              <a:t>, </a:t>
            </a:r>
            <a:r>
              <a:rPr lang="ko-KR" altLang="en-US" sz="2000" b="1" dirty="0" err="1"/>
              <a:t>이미지뷰의</a:t>
            </a:r>
            <a:r>
              <a:rPr lang="ko-KR" altLang="en-US" sz="2000" b="1" dirty="0"/>
              <a:t> 순서로 </a:t>
            </a:r>
            <a:r>
              <a:rPr lang="ko-KR" altLang="en-US" sz="2000" b="1" dirty="0" smtClean="0"/>
              <a:t>생성</a:t>
            </a:r>
            <a:endParaRPr lang="en-US" altLang="ko-KR" sz="2000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/>
              <a:t>텍스트뷰의 </a:t>
            </a:r>
            <a:r>
              <a:rPr lang="en-US" altLang="ko-KR" sz="2000" b="1" dirty="0"/>
              <a:t>id</a:t>
            </a:r>
            <a:r>
              <a:rPr lang="ko-KR" altLang="en-US" sz="2000" b="1" dirty="0"/>
              <a:t>를 </a:t>
            </a:r>
            <a:r>
              <a:rPr lang="en-US" altLang="ko-KR" sz="2000" b="1" dirty="0"/>
              <a:t>toastText1</a:t>
            </a:r>
            <a:r>
              <a:rPr lang="ko-KR" altLang="en-US" sz="2000" b="1" dirty="0"/>
              <a:t>로 </a:t>
            </a:r>
            <a:r>
              <a:rPr lang="ko-KR" altLang="en-US" sz="2000" b="1" dirty="0" smtClean="0"/>
              <a:t>지정</a:t>
            </a:r>
            <a:endParaRPr lang="en-US" altLang="ko-KR" sz="2000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/>
              <a:t>레이아웃의 </a:t>
            </a:r>
            <a:r>
              <a:rPr lang="ko-KR" altLang="en-US" sz="2000" b="1" dirty="0"/>
              <a:t>배경을 빨간색으로 </a:t>
            </a:r>
            <a:r>
              <a:rPr lang="ko-KR" altLang="en-US" sz="2000" b="1" dirty="0" smtClean="0"/>
              <a:t>지정</a:t>
            </a:r>
            <a:endParaRPr lang="en-US" altLang="ko-KR" sz="2000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대화상자 </a:t>
            </a:r>
            <a:r>
              <a:rPr lang="ko-KR" altLang="en-US" dirty="0"/>
              <a:t>▶ </a:t>
            </a:r>
            <a:r>
              <a:rPr lang="ko-KR" altLang="en-US" sz="2400" dirty="0"/>
              <a:t>목록 </a:t>
            </a:r>
            <a:r>
              <a:rPr lang="ko-KR" altLang="en-US" sz="2400" dirty="0" smtClean="0"/>
              <a:t>대화상자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7390"/>
          <a:stretch/>
        </p:blipFill>
        <p:spPr>
          <a:xfrm>
            <a:off x="251520" y="2655475"/>
            <a:ext cx="8242952" cy="400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 lang="en-US" altLang="ko-KR" dirty="0" smtClean="0"/>
              <a:t>Activity_mail.xml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err="1"/>
              <a:t>CustomAdapter</a:t>
            </a:r>
            <a:r>
              <a:rPr lang="ko-KR" altLang="en-US" b="0" dirty="0"/>
              <a:t>를 이용한 </a:t>
            </a:r>
            <a:r>
              <a:rPr lang="en-US" altLang="ko-KR" b="0" dirty="0" err="1"/>
              <a:t>ListView</a:t>
            </a:r>
            <a:r>
              <a:rPr lang="en-US" altLang="ko-KR" b="0" dirty="0"/>
              <a:t> </a:t>
            </a:r>
            <a:r>
              <a:rPr lang="ko-KR" altLang="en-US" b="0" dirty="0"/>
              <a:t>생성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8959" t="56214" r="66597" b="33948"/>
          <a:stretch/>
        </p:blipFill>
        <p:spPr>
          <a:xfrm>
            <a:off x="381000" y="1213111"/>
            <a:ext cx="2641600" cy="965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23125" t="12331" r="41667" b="46245"/>
          <a:stretch/>
        </p:blipFill>
        <p:spPr>
          <a:xfrm>
            <a:off x="2079902" y="2247819"/>
            <a:ext cx="6438900" cy="4064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235489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                          custome_listview.xml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err="1" smtClean="0"/>
              <a:t>CustomAdapter</a:t>
            </a:r>
            <a:r>
              <a:rPr lang="ko-KR" altLang="en-US" b="0" dirty="0"/>
              <a:t>를 이용한 </a:t>
            </a:r>
            <a:r>
              <a:rPr lang="en-US" altLang="ko-KR" b="0" dirty="0" err="1"/>
              <a:t>ListView</a:t>
            </a:r>
            <a:r>
              <a:rPr lang="en-US" altLang="ko-KR" b="0" dirty="0"/>
              <a:t> </a:t>
            </a:r>
            <a:r>
              <a:rPr lang="ko-KR" altLang="en-US" b="0" dirty="0"/>
              <a:t>생성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18889" t="56991" r="66667" b="30194"/>
          <a:stretch/>
        </p:blipFill>
        <p:spPr>
          <a:xfrm>
            <a:off x="0" y="1052736"/>
            <a:ext cx="2641600" cy="12573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23028" t="14273" r="47083" b="9741"/>
          <a:stretch/>
        </p:blipFill>
        <p:spPr>
          <a:xfrm>
            <a:off x="2893120" y="1361989"/>
            <a:ext cx="4975311" cy="53848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393770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err="1"/>
              <a:t>CustomAdapter</a:t>
            </a:r>
            <a:r>
              <a:rPr lang="ko-KR" altLang="en-US" b="0" dirty="0"/>
              <a:t>를 이용한 </a:t>
            </a:r>
            <a:r>
              <a:rPr lang="en-US" altLang="ko-KR" b="0" dirty="0" err="1"/>
              <a:t>ListView</a:t>
            </a:r>
            <a:r>
              <a:rPr lang="en-US" altLang="ko-KR" b="0" dirty="0"/>
              <a:t> </a:t>
            </a:r>
            <a:r>
              <a:rPr lang="ko-KR" altLang="en-US" b="0" dirty="0"/>
              <a:t>생성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2986" t="14660" r="50209" b="15178"/>
          <a:stretch/>
        </p:blipFill>
        <p:spPr>
          <a:xfrm>
            <a:off x="281154" y="1052736"/>
            <a:ext cx="4443246" cy="56066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1111" t="19320" r="80972" b="64239"/>
          <a:stretch/>
        </p:blipFill>
        <p:spPr>
          <a:xfrm>
            <a:off x="5793480" y="939801"/>
            <a:ext cx="3276600" cy="161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3125" t="27993" r="85486" b="53366"/>
          <a:stretch/>
        </p:blipFill>
        <p:spPr>
          <a:xfrm>
            <a:off x="5856600" y="3200400"/>
            <a:ext cx="20828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096502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err="1"/>
              <a:t>CustomAdapter</a:t>
            </a:r>
            <a:r>
              <a:rPr lang="ko-KR" altLang="en-US" b="0" dirty="0"/>
              <a:t>를 이용한 </a:t>
            </a:r>
            <a:r>
              <a:rPr lang="en-US" altLang="ko-KR" b="0" dirty="0" err="1"/>
              <a:t>ListView</a:t>
            </a:r>
            <a:r>
              <a:rPr lang="en-US" altLang="ko-KR" b="0" dirty="0"/>
              <a:t> </a:t>
            </a:r>
            <a:r>
              <a:rPr lang="ko-KR" altLang="en-US" b="0" dirty="0"/>
              <a:t>생성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22917" t="21651" r="25486" b="8835"/>
          <a:stretch/>
        </p:blipFill>
        <p:spPr>
          <a:xfrm>
            <a:off x="251520" y="1052736"/>
            <a:ext cx="8640000" cy="55766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145302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9670" y="1052736"/>
            <a:ext cx="8640000" cy="532859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err="1"/>
              <a:t>CustomAdapter</a:t>
            </a:r>
            <a:r>
              <a:rPr lang="ko-KR" altLang="en-US" b="0" dirty="0"/>
              <a:t>를 이용한 </a:t>
            </a:r>
            <a:r>
              <a:rPr lang="en-US" altLang="ko-KR" b="0" dirty="0" err="1"/>
              <a:t>ListView</a:t>
            </a:r>
            <a:r>
              <a:rPr lang="en-US" altLang="ko-KR" b="0" dirty="0"/>
              <a:t> </a:t>
            </a:r>
            <a:r>
              <a:rPr lang="ko-KR" altLang="en-US" b="0" dirty="0"/>
              <a:t>생성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3264" t="25016" r="15139" b="16343"/>
          <a:stretch/>
        </p:blipFill>
        <p:spPr>
          <a:xfrm>
            <a:off x="251520" y="1052736"/>
            <a:ext cx="8496300" cy="48908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000129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err="1"/>
              <a:t>CustomAdapter</a:t>
            </a:r>
            <a:r>
              <a:rPr lang="ko-KR" altLang="en-US" b="0" dirty="0"/>
              <a:t>를 이용한 </a:t>
            </a:r>
            <a:r>
              <a:rPr lang="en-US" altLang="ko-KR" b="0" dirty="0" err="1"/>
              <a:t>ListView</a:t>
            </a:r>
            <a:r>
              <a:rPr lang="en-US" altLang="ko-KR" b="0" dirty="0"/>
              <a:t> </a:t>
            </a:r>
            <a:r>
              <a:rPr lang="ko-KR" altLang="en-US" b="0" dirty="0"/>
              <a:t>생성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2569" t="14919" r="40347" b="43268"/>
          <a:stretch/>
        </p:blipFill>
        <p:spPr>
          <a:xfrm>
            <a:off x="365820" y="1052736"/>
            <a:ext cx="6781800" cy="41021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42774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51520" y="1052736"/>
            <a:ext cx="7978080" cy="4967064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err="1"/>
              <a:t>CustomAdapter</a:t>
            </a:r>
            <a:r>
              <a:rPr lang="ko-KR" altLang="en-US" b="0" dirty="0"/>
              <a:t>를 이용한 </a:t>
            </a:r>
            <a:r>
              <a:rPr lang="en-US" altLang="ko-KR" b="0" dirty="0" err="1"/>
              <a:t>ListView</a:t>
            </a:r>
            <a:r>
              <a:rPr lang="en-US" altLang="ko-KR" b="0" dirty="0"/>
              <a:t> </a:t>
            </a:r>
            <a:r>
              <a:rPr lang="ko-KR" altLang="en-US" b="0" dirty="0"/>
              <a:t>생성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1111" t="11036" r="24792" b="15566"/>
          <a:stretch/>
        </p:blipFill>
        <p:spPr>
          <a:xfrm>
            <a:off x="367060" y="1052736"/>
            <a:ext cx="7747000" cy="563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148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 smtClean="0"/>
              <a:t>직접해보기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8963"/>
          <a:stretch/>
        </p:blipFill>
        <p:spPr>
          <a:xfrm>
            <a:off x="432167" y="1259421"/>
            <a:ext cx="4823114" cy="400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6980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그리드뷰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800" b="0" dirty="0" err="1">
                <a:latin typeface="맑은 고딕" pitchFamily="50" charset="-127"/>
                <a:ea typeface="맑은 고딕" pitchFamily="50" charset="-127"/>
              </a:rPr>
              <a:t>GridView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ko-KR" altLang="en-US" dirty="0"/>
              <a:t>그리드 레이아웃처럼 격자 내부에 데이터를 출력</a:t>
            </a:r>
            <a:endParaRPr lang="en-US" altLang="ko-KR" dirty="0"/>
          </a:p>
          <a:p>
            <a:pPr lvl="1"/>
            <a:r>
              <a:rPr lang="ko-KR" altLang="en-US" dirty="0"/>
              <a:t>그리드 레이아웃과 달리 어댑터를 통해 데이터를 공급받는다는 차이</a:t>
            </a:r>
            <a:endParaRPr lang="en-US" altLang="ko-KR" dirty="0"/>
          </a:p>
          <a:p>
            <a:pPr lvl="1"/>
            <a:r>
              <a:rPr lang="ko-KR" altLang="en-US" dirty="0" err="1"/>
              <a:t>그리드뷰와</a:t>
            </a:r>
            <a:r>
              <a:rPr lang="ko-KR" altLang="en-US" dirty="0"/>
              <a:t> </a:t>
            </a:r>
            <a:r>
              <a:rPr lang="ko-KR" altLang="en-US" dirty="0" err="1"/>
              <a:t>리스트뷰는</a:t>
            </a:r>
            <a:r>
              <a:rPr lang="ko-KR" altLang="en-US" dirty="0"/>
              <a:t> 조상 클래스의 계층이 동일하므로 사용법 거의 동일</a:t>
            </a:r>
            <a:endParaRPr lang="en-US" altLang="ko-KR" dirty="0"/>
          </a:p>
          <a:p>
            <a:pPr lvl="1"/>
            <a:r>
              <a:rPr lang="ko-KR" altLang="en-US" dirty="0"/>
              <a:t>데이터 개수가 많아지면 자동으로 스크롤하는 기능을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pPr lvl="1"/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파일에는 간단히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GridView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넣으면 되지만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Java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코드에는 필요한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내용을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반드시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코딩해야 함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특히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GridView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의 속성 중 열 개수를 지정하는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numColumns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는 꼭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넣어야 함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리스트뷰와</a:t>
            </a:r>
            <a:r>
              <a:rPr lang="ko-KR" altLang="en-US" dirty="0" smtClean="0"/>
              <a:t> 그리드뷰 ▶</a:t>
            </a:r>
            <a:r>
              <a:rPr lang="ko-KR" altLang="en-US" sz="2400" dirty="0" err="1" smtClean="0"/>
              <a:t>그리드뷰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529" y="4790599"/>
            <a:ext cx="412432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93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10482"/>
          <a:stretch/>
        </p:blipFill>
        <p:spPr>
          <a:xfrm>
            <a:off x="251519" y="2818195"/>
            <a:ext cx="9034809" cy="3397254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안드로이드 프로젝트 생성</a:t>
            </a: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/>
              <a:t>화면 디자인 및 편집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/>
              <a:t>activity_main.xml</a:t>
            </a:r>
            <a:r>
              <a:rPr lang="ko-KR" altLang="en-US" b="1" dirty="0"/>
              <a:t>에 </a:t>
            </a:r>
            <a:endParaRPr lang="en-US" altLang="ko-KR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err="1" smtClean="0"/>
              <a:t>그리드뷰를</a:t>
            </a:r>
            <a:r>
              <a:rPr lang="ko-KR" altLang="en-US" b="1" dirty="0" smtClean="0"/>
              <a:t> </a:t>
            </a:r>
            <a:r>
              <a:rPr lang="ko-KR" altLang="en-US" b="1" dirty="0"/>
              <a:t>하나 추가</a:t>
            </a:r>
            <a:endParaRPr lang="en-US" altLang="ko-KR" b="1" dirty="0"/>
          </a:p>
          <a:p>
            <a:pPr marL="338138" indent="-342900">
              <a:buFont typeface="Wingdings" pitchFamily="2" charset="2"/>
              <a:buChar char="v"/>
            </a:pP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err="1" smtClean="0"/>
              <a:t>그리드뷰</a:t>
            </a:r>
            <a:r>
              <a:rPr lang="ko-KR" altLang="en-US" dirty="0" smtClean="0"/>
              <a:t> </a:t>
            </a:r>
            <a:r>
              <a:rPr lang="ko-KR" altLang="en-US" dirty="0"/>
              <a:t>▶</a:t>
            </a:r>
            <a:r>
              <a:rPr lang="ko-KR" altLang="en-US" sz="2400" dirty="0" err="1" smtClean="0"/>
              <a:t>그리드뷰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9408"/>
          <a:stretch/>
        </p:blipFill>
        <p:spPr>
          <a:xfrm>
            <a:off x="4606638" y="774701"/>
            <a:ext cx="3901994" cy="282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6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600" dirty="0"/>
              <a:t>activity_main.xml</a:t>
            </a:r>
            <a:r>
              <a:rPr lang="ko-KR" altLang="en-US" sz="1600" dirty="0"/>
              <a:t>의 텍스트뷰 </a:t>
            </a:r>
            <a:r>
              <a:rPr lang="en-US" altLang="ko-KR" sz="1600" dirty="0"/>
              <a:t>2</a:t>
            </a:r>
            <a:r>
              <a:rPr lang="ko-KR" altLang="en-US" sz="1600" dirty="0"/>
              <a:t>개</a:t>
            </a:r>
            <a:r>
              <a:rPr lang="en-US" altLang="ko-KR" sz="1600" dirty="0"/>
              <a:t>, </a:t>
            </a:r>
            <a:r>
              <a:rPr lang="ko-KR" altLang="en-US" sz="1600" dirty="0" smtClean="0"/>
              <a:t>번튼 </a:t>
            </a:r>
            <a:r>
              <a:rPr lang="en-US" altLang="ko-KR" sz="1600" dirty="0"/>
              <a:t>1</a:t>
            </a:r>
            <a:r>
              <a:rPr lang="ko-KR" altLang="en-US" sz="1600" dirty="0"/>
              <a:t>개에 대응할 전역변수 </a:t>
            </a:r>
            <a:r>
              <a:rPr lang="en-US" altLang="ko-KR" sz="1600" dirty="0"/>
              <a:t>3</a:t>
            </a:r>
            <a:r>
              <a:rPr lang="ko-KR" altLang="en-US" sz="1600" dirty="0"/>
              <a:t>개</a:t>
            </a: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dialog1.xml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에디트텍스트에</a:t>
            </a:r>
            <a:r>
              <a:rPr lang="ko-KR" altLang="en-US" sz="1600" dirty="0"/>
              <a:t> 대응할 </a:t>
            </a:r>
            <a:r>
              <a:rPr lang="ko-KR" altLang="en-US" sz="1600" dirty="0" err="1" smtClean="0"/>
              <a:t>전역변수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>2</a:t>
            </a:r>
            <a:r>
              <a:rPr lang="ko-KR" altLang="en-US" sz="1600" dirty="0"/>
              <a:t>개</a:t>
            </a: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Toast1.xml</a:t>
            </a:r>
            <a:r>
              <a:rPr lang="ko-KR" altLang="en-US" sz="1600" dirty="0"/>
              <a:t>의 텍스트뷰 </a:t>
            </a:r>
            <a:r>
              <a:rPr lang="en-US" altLang="ko-KR" sz="1600" dirty="0"/>
              <a:t>1</a:t>
            </a:r>
            <a:r>
              <a:rPr lang="ko-KR" altLang="en-US" sz="1600" dirty="0"/>
              <a:t>개에 대응할 </a:t>
            </a:r>
            <a:r>
              <a:rPr lang="ko-KR" altLang="en-US" sz="1600" dirty="0" err="1" smtClean="0"/>
              <a:t>전역변수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>1</a:t>
            </a:r>
            <a:r>
              <a:rPr lang="ko-KR" altLang="en-US" sz="1600" dirty="0"/>
              <a:t>개</a:t>
            </a: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dialog1.xml</a:t>
            </a:r>
            <a:r>
              <a:rPr lang="ko-KR" altLang="en-US" sz="1600" dirty="0"/>
              <a:t>과 </a:t>
            </a:r>
            <a:r>
              <a:rPr lang="en-US" altLang="ko-KR" sz="1600" dirty="0"/>
              <a:t>toast1.xml</a:t>
            </a:r>
            <a:r>
              <a:rPr lang="ko-KR" altLang="en-US" sz="1600" dirty="0"/>
              <a:t>을 </a:t>
            </a:r>
            <a:r>
              <a:rPr lang="ko-KR" altLang="en-US" sz="1600" dirty="0" err="1" smtClean="0"/>
              <a:t>인플레이트할</a:t>
            </a:r>
            <a:r>
              <a:rPr lang="ko-KR" altLang="en-US" sz="1600" dirty="0" smtClean="0"/>
              <a:t> 뷰 </a:t>
            </a:r>
            <a:r>
              <a:rPr lang="ko-KR" altLang="en-US" sz="1600" dirty="0"/>
              <a:t>변수 </a:t>
            </a:r>
            <a:r>
              <a:rPr lang="en-US" altLang="ko-KR" sz="1600" dirty="0"/>
              <a:t>2</a:t>
            </a:r>
            <a:r>
              <a:rPr lang="ko-KR" altLang="en-US" sz="1600" dirty="0"/>
              <a:t>개</a:t>
            </a: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dirty="0" smtClean="0"/>
              <a:t>메인 </a:t>
            </a:r>
            <a:r>
              <a:rPr lang="ko-KR" altLang="en-US" sz="1600" dirty="0"/>
              <a:t>함수 </a:t>
            </a:r>
            <a:r>
              <a:rPr lang="en-US" altLang="ko-KR" sz="1600" dirty="0" err="1"/>
              <a:t>onCreate</a:t>
            </a:r>
            <a:r>
              <a:rPr lang="en-US" altLang="ko-KR" sz="1600" dirty="0"/>
              <a:t>( ) </a:t>
            </a:r>
            <a:r>
              <a:rPr lang="ko-KR" altLang="en-US" sz="1600" dirty="0"/>
              <a:t>안에서 </a:t>
            </a:r>
            <a:r>
              <a:rPr lang="en-US" altLang="ko-KR" sz="1600" dirty="0" smtClean="0"/>
              <a:t>activity_main.xml</a:t>
            </a:r>
            <a:r>
              <a:rPr lang="ko-KR" altLang="en-US" sz="1600" dirty="0" smtClean="0"/>
              <a:t>의</a:t>
            </a:r>
            <a:r>
              <a:rPr lang="en-US" altLang="ko-KR" sz="1600" dirty="0"/>
              <a:t> </a:t>
            </a:r>
            <a:r>
              <a:rPr lang="ko-KR" altLang="en-US" sz="1600" dirty="0" err="1" smtClean="0"/>
              <a:t>위젯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변수 </a:t>
            </a:r>
            <a:r>
              <a:rPr lang="en-US" altLang="ko-KR" sz="1600" dirty="0"/>
              <a:t>3</a:t>
            </a:r>
            <a:r>
              <a:rPr lang="ko-KR" altLang="en-US" sz="1600" dirty="0"/>
              <a:t>개에 </a:t>
            </a:r>
            <a:r>
              <a:rPr lang="ko-KR" altLang="en-US" sz="1600" dirty="0" err="1"/>
              <a:t>위젯</a:t>
            </a:r>
            <a:r>
              <a:rPr lang="ko-KR" altLang="en-US" sz="1600" dirty="0"/>
              <a:t> 대입</a:t>
            </a:r>
            <a:endParaRPr lang="en-US" altLang="ko-KR" sz="1600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대화상자 </a:t>
            </a:r>
            <a:r>
              <a:rPr lang="ko-KR" altLang="en-US" dirty="0"/>
              <a:t>▶ </a:t>
            </a:r>
            <a:r>
              <a:rPr lang="ko-KR" altLang="en-US" sz="2400" dirty="0"/>
              <a:t>목록 </a:t>
            </a:r>
            <a:r>
              <a:rPr lang="ko-KR" altLang="en-US" sz="2400" dirty="0" smtClean="0"/>
              <a:t>대화상자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140" b="3245"/>
          <a:stretch/>
        </p:blipFill>
        <p:spPr>
          <a:xfrm>
            <a:off x="3933371" y="1052736"/>
            <a:ext cx="5097341" cy="496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5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그리드뷰의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작은 사진을 클릭하면 큰 사진이 나오는 대화상자용 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XML (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dialog.xml)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만듦</a:t>
            </a: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0" dirty="0"/>
              <a:t>dialog.xml</a:t>
            </a:r>
            <a:r>
              <a:rPr lang="ko-KR" altLang="en-US" sz="1800" b="0" dirty="0"/>
              <a:t>에 </a:t>
            </a:r>
            <a:r>
              <a:rPr lang="ko-KR" altLang="en-US" sz="1800" b="0" dirty="0" err="1"/>
              <a:t>이미지뷰를</a:t>
            </a:r>
            <a:r>
              <a:rPr lang="ko-KR" altLang="en-US" sz="1800" b="0" dirty="0"/>
              <a:t> </a:t>
            </a:r>
            <a:r>
              <a:rPr lang="en-US" altLang="ko-KR" sz="1800" b="0" dirty="0"/>
              <a:t>1</a:t>
            </a:r>
            <a:r>
              <a:rPr lang="ko-KR" altLang="en-US" sz="1800" b="0" dirty="0"/>
              <a:t>개만 </a:t>
            </a:r>
            <a:r>
              <a:rPr lang="ko-KR" altLang="en-US" sz="1800" b="0" dirty="0" smtClean="0"/>
              <a:t>생성</a:t>
            </a:r>
            <a:endParaRPr lang="en-US" altLang="ko-KR" sz="1800" b="0" dirty="0" smtClean="0"/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600" dirty="0"/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600" dirty="0" smtClean="0"/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600" dirty="0"/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600" dirty="0" smtClean="0"/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600" dirty="0"/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600" dirty="0" smtClean="0"/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000" dirty="0"/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dirty="0"/>
              <a:t>영화 포스터로 사용할 이미지 </a:t>
            </a:r>
            <a:r>
              <a:rPr lang="en-US" altLang="ko-KR" sz="1600" dirty="0"/>
              <a:t>10</a:t>
            </a:r>
            <a:r>
              <a:rPr lang="ko-KR" altLang="en-US" sz="1600" dirty="0"/>
              <a:t>개를 </a:t>
            </a:r>
            <a:r>
              <a:rPr lang="en-US" altLang="ko-KR" sz="1600" dirty="0"/>
              <a:t>/</a:t>
            </a:r>
            <a:r>
              <a:rPr lang="en-US" altLang="ko-KR" sz="1600" dirty="0" smtClean="0"/>
              <a:t>res/</a:t>
            </a:r>
            <a:r>
              <a:rPr lang="en-US" altLang="ko-KR" sz="1600" dirty="0" err="1" smtClean="0"/>
              <a:t>drawable</a:t>
            </a:r>
            <a:r>
              <a:rPr lang="ko-KR" altLang="en-US" sz="1600" dirty="0" smtClean="0"/>
              <a:t>에 </a:t>
            </a:r>
            <a:r>
              <a:rPr lang="ko-KR" altLang="en-US" sz="1600" dirty="0"/>
              <a:t>복사</a:t>
            </a:r>
            <a:endParaRPr lang="en-US" altLang="ko-KR" sz="1600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err="1" smtClean="0"/>
              <a:t>리스트뷰와</a:t>
            </a:r>
            <a:r>
              <a:rPr lang="ko-KR" altLang="en-US" dirty="0" smtClean="0"/>
              <a:t> </a:t>
            </a:r>
            <a:r>
              <a:rPr lang="ko-KR" altLang="en-US" dirty="0"/>
              <a:t>그리드뷰 ▶</a:t>
            </a:r>
            <a:r>
              <a:rPr lang="ko-KR" altLang="en-US" sz="2400" dirty="0" err="1" smtClean="0"/>
              <a:t>그리드뷰</a:t>
            </a:r>
            <a:endParaRPr lang="ko-KR" altLang="en-US" sz="2400" dirty="0" smtClean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83"/>
          <a:stretch/>
        </p:blipFill>
        <p:spPr>
          <a:xfrm>
            <a:off x="585307" y="2235200"/>
            <a:ext cx="7972425" cy="211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메인 </a:t>
            </a:r>
            <a:r>
              <a:rPr lang="ko-KR" altLang="en-US" dirty="0" err="1" smtClean="0"/>
              <a:t>액티비티에서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BaseAdapter</a:t>
            </a:r>
            <a:r>
              <a:rPr lang="ko-KR" altLang="en-US" dirty="0"/>
              <a:t>의 상속을 받는 </a:t>
            </a:r>
            <a:r>
              <a:rPr lang="en-US" altLang="ko-KR" dirty="0" err="1"/>
              <a:t>MyGridAdapter</a:t>
            </a:r>
            <a:r>
              <a:rPr lang="ko-KR" altLang="en-US" dirty="0"/>
              <a:t>를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dirty="0"/>
              <a:t>activity_main.xml</a:t>
            </a:r>
            <a:r>
              <a:rPr lang="ko-KR" altLang="en-US" dirty="0"/>
              <a:t>의 </a:t>
            </a:r>
            <a:r>
              <a:rPr lang="ko-KR" altLang="en-US" dirty="0" err="1"/>
              <a:t>그리드뷰에</a:t>
            </a:r>
            <a:r>
              <a:rPr lang="ko-KR" altLang="en-US" dirty="0"/>
              <a:t> </a:t>
            </a:r>
            <a:r>
              <a:rPr lang="en-US" altLang="ko-KR" dirty="0" err="1"/>
              <a:t>MyGridAdapter</a:t>
            </a:r>
            <a:r>
              <a:rPr lang="en-US" altLang="ko-KR" dirty="0"/>
              <a:t> </a:t>
            </a:r>
            <a:r>
              <a:rPr lang="ko-KR" altLang="en-US" dirty="0"/>
              <a:t>변수를 적용</a:t>
            </a:r>
            <a:endParaRPr lang="en-US" altLang="ko-KR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err="1" smtClean="0"/>
              <a:t>리스트뷰와</a:t>
            </a:r>
            <a:r>
              <a:rPr lang="ko-KR" altLang="en-US" dirty="0" smtClean="0"/>
              <a:t> </a:t>
            </a:r>
            <a:r>
              <a:rPr lang="ko-KR" altLang="en-US" dirty="0"/>
              <a:t>그리드뷰 ▶</a:t>
            </a:r>
            <a:r>
              <a:rPr lang="ko-KR" altLang="en-US" sz="2400" dirty="0" err="1" smtClean="0"/>
              <a:t>그리드뷰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334648" y="2305234"/>
            <a:ext cx="5271825" cy="3790767"/>
            <a:chOff x="1219200" y="2283620"/>
            <a:chExt cx="6705600" cy="441086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t="10050"/>
            <a:stretch/>
          </p:blipFill>
          <p:spPr>
            <a:xfrm>
              <a:off x="1219200" y="2283620"/>
              <a:ext cx="6705600" cy="2578892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0787" y="4837112"/>
              <a:ext cx="6677025" cy="18573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rcRect r="13039" b="4524"/>
          <a:stretch/>
        </p:blipFill>
        <p:spPr>
          <a:xfrm>
            <a:off x="4462902" y="3832768"/>
            <a:ext cx="4580542" cy="282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2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영화 포스터 그림 파일의 </a:t>
            </a:r>
            <a:r>
              <a:rPr lang="en-US" altLang="ko-KR" b="1" dirty="0" smtClean="0"/>
              <a:t>ID</a:t>
            </a:r>
            <a:r>
              <a:rPr lang="ko-KR" altLang="en-US" b="1" dirty="0" smtClean="0"/>
              <a:t>를 배열로 지정</a:t>
            </a:r>
            <a:endParaRPr lang="en-US" altLang="ko-KR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err="1" smtClean="0"/>
              <a:t>리스트뷰와</a:t>
            </a:r>
            <a:r>
              <a:rPr lang="ko-KR" altLang="en-US" dirty="0" smtClean="0"/>
              <a:t> </a:t>
            </a:r>
            <a:r>
              <a:rPr lang="ko-KR" altLang="en-US" dirty="0"/>
              <a:t>그리드뷰 ▶</a:t>
            </a:r>
            <a:r>
              <a:rPr lang="ko-KR" altLang="en-US" sz="2400" dirty="0" err="1" smtClean="0"/>
              <a:t>그리드뷰</a:t>
            </a:r>
            <a:endParaRPr lang="ko-KR" altLang="en-US" sz="2400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1628"/>
          <a:stretch/>
        </p:blipFill>
        <p:spPr>
          <a:xfrm>
            <a:off x="573132" y="1894252"/>
            <a:ext cx="7305568" cy="219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2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dirty="0"/>
              <a:t>getCount( 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그리드뷰에</a:t>
            </a:r>
            <a:r>
              <a:rPr lang="ko-KR" altLang="en-US" dirty="0" smtClean="0"/>
              <a:t> </a:t>
            </a:r>
            <a:r>
              <a:rPr lang="ko-KR" altLang="en-US" dirty="0"/>
              <a:t>보여질 이미지의 개수를 반환하도록 </a:t>
            </a:r>
            <a:r>
              <a:rPr lang="ko-KR" altLang="en-US" dirty="0" smtClean="0"/>
              <a:t>수정</a:t>
            </a:r>
            <a:endParaRPr lang="en-US" altLang="ko-KR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dirty="0" err="1"/>
              <a:t>getView</a:t>
            </a:r>
            <a:r>
              <a:rPr lang="en-US" altLang="ko-KR" dirty="0"/>
              <a:t>( 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영화 </a:t>
            </a:r>
            <a:r>
              <a:rPr lang="ko-KR" altLang="en-US" dirty="0" smtClean="0"/>
              <a:t>포스터를 각 </a:t>
            </a:r>
            <a:r>
              <a:rPr lang="ko-KR" altLang="en-US" dirty="0" err="1"/>
              <a:t>그리드뷰의</a:t>
            </a:r>
            <a:r>
              <a:rPr lang="ko-KR" altLang="en-US" dirty="0"/>
              <a:t> 칸마다 </a:t>
            </a:r>
            <a:r>
              <a:rPr lang="ko-KR" altLang="en-US" dirty="0" err="1"/>
              <a:t>이미지뷰를</a:t>
            </a:r>
            <a:r>
              <a:rPr lang="ko-KR" altLang="en-US" dirty="0"/>
              <a:t> 생성해서 </a:t>
            </a:r>
            <a:r>
              <a:rPr lang="ko-KR" altLang="en-US" dirty="0" smtClean="0"/>
              <a:t>보여주게 함</a:t>
            </a:r>
            <a:endParaRPr lang="en-US" altLang="ko-KR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리스트뷰와</a:t>
            </a:r>
            <a:r>
              <a:rPr lang="ko-KR" altLang="en-US" dirty="0"/>
              <a:t> 그리드뷰 ▶</a:t>
            </a:r>
            <a:r>
              <a:rPr lang="ko-KR" altLang="en-US" sz="2400" dirty="0" err="1" smtClean="0"/>
              <a:t>그리드뷰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7137"/>
          <a:stretch/>
        </p:blipFill>
        <p:spPr>
          <a:xfrm>
            <a:off x="873740" y="2508421"/>
            <a:ext cx="7310401" cy="404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04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dirty="0"/>
              <a:t>각 영화를 클릭하면 대화상자가 나오고 영화 포스터의 원래 크기가 </a:t>
            </a:r>
            <a:r>
              <a:rPr lang="ko-KR" altLang="en-US" dirty="0" smtClean="0"/>
              <a:t>보여지도록 함</a:t>
            </a:r>
            <a:endParaRPr lang="en-US" altLang="ko-KR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err="1" smtClean="0"/>
              <a:t>리스트뷰와</a:t>
            </a:r>
            <a:r>
              <a:rPr lang="ko-KR" altLang="en-US" dirty="0" smtClean="0"/>
              <a:t> </a:t>
            </a:r>
            <a:r>
              <a:rPr lang="ko-KR" altLang="en-US" dirty="0"/>
              <a:t>그리드뷰 ▶</a:t>
            </a:r>
            <a:r>
              <a:rPr lang="ko-KR" altLang="en-US" sz="2400" dirty="0" err="1" smtClean="0"/>
              <a:t>그리드뷰</a:t>
            </a:r>
            <a:endParaRPr lang="ko-KR" altLang="en-US" sz="2400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7075"/>
          <a:stretch/>
        </p:blipFill>
        <p:spPr>
          <a:xfrm>
            <a:off x="456212" y="2128941"/>
            <a:ext cx="7748673" cy="453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7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dirty="0" smtClean="0"/>
              <a:t>앞에 예제에서 영화 포스터를 클릭하면 나오는 </a:t>
            </a:r>
            <a:r>
              <a:rPr lang="ko-KR" altLang="en-US" b="0" dirty="0" err="1" smtClean="0"/>
              <a:t>대화상자의</a:t>
            </a:r>
            <a:r>
              <a:rPr lang="ko-KR" altLang="en-US" b="0" dirty="0" smtClean="0"/>
              <a:t> 제목 창에 </a:t>
            </a:r>
            <a:r>
              <a:rPr lang="en-US" altLang="ko-KR" b="0" dirty="0" smtClean="0"/>
              <a:t/>
            </a:r>
            <a:br>
              <a:rPr lang="en-US" altLang="ko-KR" b="0" dirty="0" smtClean="0"/>
            </a:br>
            <a:r>
              <a:rPr lang="ko-KR" altLang="en-US" b="0" dirty="0" smtClean="0"/>
              <a:t>영화의 제목이 보이도록 수정해보자</a:t>
            </a:r>
            <a:r>
              <a:rPr lang="en-US" altLang="ko-KR" b="0" dirty="0" smtClean="0"/>
              <a:t>.</a:t>
            </a:r>
          </a:p>
          <a:p>
            <a:r>
              <a:rPr lang="ko-KR" altLang="en-US" b="0" dirty="0" smtClean="0"/>
              <a:t>대화 상자의 아이콘도 수정하다</a:t>
            </a:r>
            <a:r>
              <a:rPr lang="en-US" altLang="ko-KR" b="0" dirty="0" smtClean="0"/>
              <a:t>.</a:t>
            </a:r>
          </a:p>
          <a:p>
            <a:pPr lvl="1"/>
            <a:r>
              <a:rPr lang="en-US" altLang="ko-KR" dirty="0" err="1" smtClean="0"/>
              <a:t>posterID</a:t>
            </a:r>
            <a:r>
              <a:rPr lang="ko-KR" altLang="en-US" dirty="0" smtClean="0"/>
              <a:t>와 동일한 개수의 문자열 배열을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정의하고 영화제목을 넣는다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err="1" smtClean="0"/>
              <a:t>리스트뷰와</a:t>
            </a:r>
            <a:r>
              <a:rPr lang="ko-KR" altLang="en-US" dirty="0" smtClean="0"/>
              <a:t> </a:t>
            </a:r>
            <a:r>
              <a:rPr lang="ko-KR" altLang="en-US" dirty="0"/>
              <a:t>그리드뷰 ▶</a:t>
            </a:r>
            <a:r>
              <a:rPr lang="ko-KR" altLang="en-US" sz="2400" dirty="0" err="1" smtClean="0"/>
              <a:t>그리드뷰</a:t>
            </a:r>
            <a:endParaRPr lang="ko-KR" altLang="en-US" sz="2400" dirty="0" smtClean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66226" t="12557" r="3687" b="5830"/>
          <a:stretch/>
        </p:blipFill>
        <p:spPr>
          <a:xfrm>
            <a:off x="5659395" y="1804087"/>
            <a:ext cx="2557849" cy="415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9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Activity_main.xml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dialog.axml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리스트뷰와</a:t>
            </a:r>
            <a:r>
              <a:rPr lang="ko-KR" altLang="en-US" dirty="0"/>
              <a:t> </a:t>
            </a:r>
            <a:r>
              <a:rPr lang="ko-KR" altLang="en-US" dirty="0" err="1"/>
              <a:t>그리드뷰</a:t>
            </a:r>
            <a:r>
              <a:rPr lang="ko-KR" altLang="en-US" dirty="0"/>
              <a:t> ▶</a:t>
            </a:r>
            <a:r>
              <a:rPr lang="ko-KR" altLang="en-US" dirty="0" err="1"/>
              <a:t>그리드뷰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0454" t="11236" r="60139" b="50665"/>
          <a:stretch/>
        </p:blipFill>
        <p:spPr>
          <a:xfrm>
            <a:off x="2870030" y="1052737"/>
            <a:ext cx="4126515" cy="28681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9621" t="11377" r="56894" b="54166"/>
          <a:stretch/>
        </p:blipFill>
        <p:spPr>
          <a:xfrm>
            <a:off x="2691437" y="4069296"/>
            <a:ext cx="4691844" cy="259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158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리스트뷰와</a:t>
            </a:r>
            <a:r>
              <a:rPr lang="ko-KR" altLang="en-US" dirty="0"/>
              <a:t> </a:t>
            </a:r>
            <a:r>
              <a:rPr lang="ko-KR" altLang="en-US" dirty="0" err="1"/>
              <a:t>그리드뷰</a:t>
            </a:r>
            <a:r>
              <a:rPr lang="ko-KR" altLang="en-US" dirty="0"/>
              <a:t> ▶</a:t>
            </a:r>
            <a:r>
              <a:rPr lang="ko-KR" altLang="en-US" dirty="0" err="1"/>
              <a:t>그리드뷰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9925" t="18720" r="44469" b="45128"/>
          <a:stretch/>
        </p:blipFill>
        <p:spPr>
          <a:xfrm>
            <a:off x="251520" y="1052736"/>
            <a:ext cx="7786582" cy="33112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862776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리스트뷰와</a:t>
            </a:r>
            <a:r>
              <a:rPr lang="ko-KR" altLang="en-US" dirty="0"/>
              <a:t> </a:t>
            </a:r>
            <a:r>
              <a:rPr lang="ko-KR" altLang="en-US" dirty="0" err="1"/>
              <a:t>그리드뷰</a:t>
            </a:r>
            <a:r>
              <a:rPr lang="ko-KR" altLang="en-US" dirty="0"/>
              <a:t> ▶</a:t>
            </a:r>
            <a:r>
              <a:rPr lang="ko-KR" altLang="en-US" dirty="0" err="1"/>
              <a:t>그리드뷰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9773" t="11378" r="42121" b="11518"/>
          <a:stretch/>
        </p:blipFill>
        <p:spPr>
          <a:xfrm>
            <a:off x="312351" y="983941"/>
            <a:ext cx="6523353" cy="56090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713192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리스트뷰와</a:t>
            </a:r>
            <a:r>
              <a:rPr lang="ko-KR" altLang="en-US" dirty="0"/>
              <a:t> </a:t>
            </a:r>
            <a:r>
              <a:rPr lang="ko-KR" altLang="en-US" dirty="0" err="1"/>
              <a:t>그리드뷰</a:t>
            </a:r>
            <a:r>
              <a:rPr lang="ko-KR" altLang="en-US" dirty="0"/>
              <a:t> ▶</a:t>
            </a:r>
            <a:r>
              <a:rPr lang="ko-KR" altLang="en-US" dirty="0" err="1"/>
              <a:t>그리드뷰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9697" t="11236" r="26667" b="6858"/>
          <a:stretch/>
        </p:blipFill>
        <p:spPr>
          <a:xfrm>
            <a:off x="374073" y="1052735"/>
            <a:ext cx="7883236" cy="54431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08971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button1 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변수를 클릭했을 때 </a:t>
            </a:r>
            <a:r>
              <a:rPr lang="ko-KR" altLang="en-US" sz="1800" b="0" dirty="0" err="1" smtClean="0">
                <a:latin typeface="맑은 고딕" pitchFamily="50" charset="-127"/>
                <a:ea typeface="맑은 고딕" pitchFamily="50" charset="-127"/>
              </a:rPr>
              <a:t>리스너를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 작성</a:t>
            </a: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dirty="0" err="1"/>
              <a:t>onClick</a:t>
            </a:r>
            <a:r>
              <a:rPr lang="en-US" altLang="ko-KR" dirty="0"/>
              <a:t>( ) </a:t>
            </a:r>
            <a:r>
              <a:rPr lang="ko-KR" altLang="en-US" dirty="0" err="1"/>
              <a:t>메소드</a:t>
            </a:r>
            <a:r>
              <a:rPr lang="ko-KR" altLang="en-US" dirty="0"/>
              <a:t> 안에 대화상자를 만들고 </a:t>
            </a:r>
            <a:r>
              <a:rPr lang="en-US" altLang="ko-KR" dirty="0"/>
              <a:t>&lt;</a:t>
            </a:r>
            <a:r>
              <a:rPr lang="ko-KR" altLang="en-US" dirty="0"/>
              <a:t>확인</a:t>
            </a:r>
            <a:r>
              <a:rPr lang="en-US" altLang="ko-KR" dirty="0"/>
              <a:t>&gt;</a:t>
            </a:r>
            <a:r>
              <a:rPr lang="ko-KR" altLang="en-US" dirty="0"/>
              <a:t>과 </a:t>
            </a:r>
            <a:r>
              <a:rPr lang="en-US" altLang="ko-KR" dirty="0"/>
              <a:t>&lt;</a:t>
            </a:r>
            <a:r>
              <a:rPr lang="ko-KR" altLang="en-US" dirty="0"/>
              <a:t>취소</a:t>
            </a:r>
            <a:r>
              <a:rPr lang="en-US" altLang="ko-KR" dirty="0"/>
              <a:t>&gt;</a:t>
            </a:r>
            <a:r>
              <a:rPr lang="ko-KR" altLang="en-US" dirty="0"/>
              <a:t>를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dirty="0"/>
              <a:t>&lt;</a:t>
            </a:r>
            <a:r>
              <a:rPr lang="ko-KR" altLang="en-US" dirty="0"/>
              <a:t>확인</a:t>
            </a:r>
            <a:r>
              <a:rPr lang="en-US" altLang="ko-KR" dirty="0" smtClean="0"/>
              <a:t>&gt;, &lt;</a:t>
            </a:r>
            <a:r>
              <a:rPr lang="ko-KR" altLang="en-US" dirty="0"/>
              <a:t>취소</a:t>
            </a:r>
            <a:r>
              <a:rPr lang="en-US" altLang="ko-KR" dirty="0"/>
              <a:t>&gt; </a:t>
            </a:r>
            <a:r>
              <a:rPr lang="ko-KR" altLang="en-US" dirty="0"/>
              <a:t>버튼 클릭 시 실행할 내용은 일단 </a:t>
            </a:r>
            <a:r>
              <a:rPr lang="en-US" altLang="ko-KR" dirty="0"/>
              <a:t>null</a:t>
            </a:r>
            <a:r>
              <a:rPr lang="ko-KR" altLang="en-US" dirty="0"/>
              <a:t>로 입력</a:t>
            </a:r>
            <a:endParaRPr lang="en-US" altLang="ko-KR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대화상자 </a:t>
            </a:r>
            <a:r>
              <a:rPr lang="ko-KR" altLang="en-US" dirty="0"/>
              <a:t>▶ </a:t>
            </a:r>
            <a:r>
              <a:rPr lang="ko-KR" altLang="en-US" sz="2400" dirty="0"/>
              <a:t>목록 </a:t>
            </a:r>
            <a:r>
              <a:rPr lang="ko-KR" altLang="en-US" sz="2400" dirty="0" smtClean="0"/>
              <a:t>대화상자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Picture 1" descr="스크린샷 2017-02-27 오후 1.05.3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29"/>
          <a:stretch/>
        </p:blipFill>
        <p:spPr>
          <a:xfrm>
            <a:off x="548553" y="2190349"/>
            <a:ext cx="7018509" cy="2317643"/>
          </a:xfrm>
          <a:prstGeom prst="rect">
            <a:avLst/>
          </a:prstGeom>
        </p:spPr>
      </p:pic>
      <p:pic>
        <p:nvPicPr>
          <p:cNvPr id="11" name="Picture 10" descr="스크린샷 2017-02-27 오후 1.05.3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8"/>
          <a:stretch/>
        </p:blipFill>
        <p:spPr>
          <a:xfrm>
            <a:off x="2348062" y="4394340"/>
            <a:ext cx="6695354" cy="241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갤러리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(Gallery)</a:t>
            </a: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사진이나 이미지를 배치하고 좌우로 </a:t>
            </a:r>
            <a:r>
              <a:rPr lang="ko-KR" altLang="en-US" sz="2000" b="1" dirty="0" err="1">
                <a:latin typeface="맑은 고딕" pitchFamily="50" charset="-127"/>
                <a:ea typeface="맑은 고딕" pitchFamily="50" charset="-127"/>
              </a:rPr>
              <a:t>스크롤해서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 볼 수 있도록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해줌</a:t>
            </a:r>
            <a:endParaRPr lang="en-US" altLang="ko-KR" sz="20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이미지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목록을 스크롤하는 기능만 있으므로 이미지를 클릭하면 큰 이미지를 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보이게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하는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방법은 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코드를 추가하여 사용</a:t>
            </a:r>
            <a:endParaRPr lang="en-US" altLang="ko-KR" sz="20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갤러리와 </a:t>
            </a:r>
            <a:r>
              <a:rPr lang="ko-KR" altLang="en-US" dirty="0" err="1"/>
              <a:t>스피너</a:t>
            </a:r>
            <a:r>
              <a:rPr lang="ko-KR" altLang="en-US" dirty="0"/>
              <a:t> ▶</a:t>
            </a:r>
            <a:r>
              <a:rPr lang="ko-KR" altLang="en-US" sz="2400" dirty="0" smtClean="0"/>
              <a:t>갤러리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08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7499"/>
          <a:stretch/>
        </p:blipFill>
        <p:spPr>
          <a:xfrm>
            <a:off x="561406" y="2053160"/>
            <a:ext cx="8150108" cy="3945113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안드로이드 프로젝트 생성</a:t>
            </a: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/>
              <a:t>화면 디자인 및 편집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/>
              <a:t>activity_main.xml</a:t>
            </a:r>
            <a:r>
              <a:rPr lang="ko-KR" altLang="en-US" b="1" dirty="0"/>
              <a:t>에 갤러리와 </a:t>
            </a:r>
            <a:r>
              <a:rPr lang="ko-KR" altLang="en-US" b="1" dirty="0" err="1"/>
              <a:t>이미지뷰를</a:t>
            </a:r>
            <a:r>
              <a:rPr lang="ko-KR" altLang="en-US" b="1" dirty="0"/>
              <a:t> </a:t>
            </a:r>
            <a:r>
              <a:rPr lang="ko-KR" altLang="en-US" b="1" dirty="0" smtClean="0"/>
              <a:t>추가</a:t>
            </a:r>
            <a:endParaRPr lang="en-US" altLang="ko-KR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영화 </a:t>
            </a:r>
            <a:r>
              <a:rPr lang="ko-KR" altLang="en-US" b="1" dirty="0"/>
              <a:t>포스터로 사용할 이미지 </a:t>
            </a:r>
            <a:r>
              <a:rPr lang="en-US" altLang="ko-KR" b="1" dirty="0"/>
              <a:t>10</a:t>
            </a:r>
            <a:r>
              <a:rPr lang="ko-KR" altLang="en-US" b="1" dirty="0"/>
              <a:t>개를 </a:t>
            </a:r>
            <a:r>
              <a:rPr lang="en-US" altLang="ko-KR" b="1" dirty="0"/>
              <a:t>/res/</a:t>
            </a:r>
            <a:r>
              <a:rPr lang="en-US" altLang="ko-KR" b="1" dirty="0" err="1"/>
              <a:t>drawable</a:t>
            </a:r>
            <a:r>
              <a:rPr lang="ko-KR" altLang="en-US" b="1" dirty="0"/>
              <a:t>에 복사</a:t>
            </a:r>
            <a:endParaRPr lang="en-US" altLang="ko-KR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/>
          </a:p>
          <a:p>
            <a:pPr marL="338138" indent="-342900">
              <a:buFont typeface="Wingdings" pitchFamily="2" charset="2"/>
              <a:buChar char="v"/>
            </a:pP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갤러리와 </a:t>
            </a:r>
            <a:r>
              <a:rPr lang="ko-KR" altLang="en-US" dirty="0" err="1" smtClean="0"/>
              <a:t>스피너</a:t>
            </a:r>
            <a:r>
              <a:rPr lang="ko-KR" altLang="en-US" dirty="0" smtClean="0"/>
              <a:t> ▶</a:t>
            </a:r>
            <a:r>
              <a:rPr lang="ko-KR" altLang="en-US" sz="2400" dirty="0" smtClean="0"/>
              <a:t>갤러리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32" b="1571"/>
          <a:stretch/>
        </p:blipFill>
        <p:spPr>
          <a:xfrm>
            <a:off x="6243255" y="920630"/>
            <a:ext cx="2030427" cy="33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38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b="1" dirty="0"/>
              <a:t>메인 </a:t>
            </a:r>
            <a:r>
              <a:rPr lang="ko-KR" altLang="en-US" b="1" dirty="0" err="1"/>
              <a:t>액티비티에서</a:t>
            </a:r>
            <a:r>
              <a:rPr lang="ko-KR" altLang="en-US" b="1" dirty="0"/>
              <a:t> </a:t>
            </a:r>
            <a:r>
              <a:rPr lang="en-US" altLang="ko-KR" b="1" dirty="0" err="1"/>
              <a:t>BaseAdapter</a:t>
            </a:r>
            <a:r>
              <a:rPr lang="ko-KR" altLang="en-US" b="1" dirty="0"/>
              <a:t>를 상속받는 </a:t>
            </a:r>
            <a:r>
              <a:rPr lang="en-US" altLang="ko-KR" b="1" dirty="0" err="1"/>
              <a:t>MyGalleryAdapter</a:t>
            </a:r>
            <a:r>
              <a:rPr lang="ko-KR" altLang="en-US" b="1" dirty="0"/>
              <a:t>를 </a:t>
            </a:r>
            <a:r>
              <a:rPr lang="ko-KR" altLang="en-US" b="1" dirty="0" smtClean="0"/>
              <a:t>정의</a:t>
            </a:r>
            <a:endParaRPr lang="en-US" altLang="ko-KR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b="1" dirty="0"/>
              <a:t>activity_main.xml</a:t>
            </a:r>
            <a:r>
              <a:rPr lang="ko-KR" altLang="en-US" b="1" dirty="0"/>
              <a:t>의 </a:t>
            </a:r>
            <a:r>
              <a:rPr lang="ko-KR" altLang="en-US" b="1" dirty="0" err="1"/>
              <a:t>그리드뷰에</a:t>
            </a:r>
            <a:r>
              <a:rPr lang="ko-KR" altLang="en-US" b="1" dirty="0"/>
              <a:t> </a:t>
            </a:r>
            <a:r>
              <a:rPr lang="en-US" altLang="ko-KR" b="1" dirty="0" err="1"/>
              <a:t>MyGalleryAdapter</a:t>
            </a:r>
            <a:r>
              <a:rPr lang="en-US" altLang="ko-KR" b="1" dirty="0"/>
              <a:t> </a:t>
            </a:r>
            <a:r>
              <a:rPr lang="ko-KR" altLang="en-US" b="1" dirty="0"/>
              <a:t>변수를 </a:t>
            </a:r>
            <a:r>
              <a:rPr lang="ko-KR" altLang="en-US" b="1" dirty="0" smtClean="0"/>
              <a:t>적용시킴</a:t>
            </a:r>
            <a:endParaRPr lang="en-US" altLang="ko-KR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b="1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갤러리와 </a:t>
            </a:r>
            <a:r>
              <a:rPr lang="ko-KR" altLang="en-US" dirty="0" err="1" smtClean="0"/>
              <a:t>스피너</a:t>
            </a:r>
            <a:r>
              <a:rPr lang="ko-KR" altLang="en-US" dirty="0" smtClean="0"/>
              <a:t> ▶</a:t>
            </a:r>
            <a:r>
              <a:rPr lang="ko-KR" altLang="en-US" sz="2400" dirty="0" smtClean="0"/>
              <a:t>갤러리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8"/>
          <a:stretch/>
        </p:blipFill>
        <p:spPr>
          <a:xfrm>
            <a:off x="140309" y="2179409"/>
            <a:ext cx="6071592" cy="26520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459" y="4703550"/>
            <a:ext cx="4891134" cy="205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0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b="1" dirty="0"/>
              <a:t>getCount( )</a:t>
            </a:r>
            <a:r>
              <a:rPr lang="ko-KR" altLang="en-US" b="1" dirty="0"/>
              <a:t>와 </a:t>
            </a:r>
            <a:r>
              <a:rPr lang="en-US" altLang="ko-KR" b="1" dirty="0" err="1"/>
              <a:t>getView</a:t>
            </a:r>
            <a:r>
              <a:rPr lang="en-US" altLang="ko-KR" b="1" dirty="0"/>
              <a:t>( ) </a:t>
            </a:r>
            <a:r>
              <a:rPr lang="ko-KR" altLang="en-US" b="1" dirty="0" err="1"/>
              <a:t>메소드를</a:t>
            </a:r>
            <a:r>
              <a:rPr lang="ko-KR" altLang="en-US" b="1" dirty="0"/>
              <a:t> 수정</a:t>
            </a:r>
            <a:endParaRPr lang="en-US" altLang="ko-KR" b="1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갤러리와 </a:t>
            </a:r>
            <a:r>
              <a:rPr lang="ko-KR" altLang="en-US" dirty="0" err="1" smtClean="0"/>
              <a:t>스피너</a:t>
            </a:r>
            <a:r>
              <a:rPr lang="ko-KR" altLang="en-US" dirty="0" smtClean="0"/>
              <a:t> ▶</a:t>
            </a:r>
            <a:r>
              <a:rPr lang="ko-KR" altLang="en-US" sz="2400" dirty="0" smtClean="0"/>
              <a:t>갤러리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8"/>
          <a:stretch/>
        </p:blipFill>
        <p:spPr>
          <a:xfrm>
            <a:off x="251520" y="1838804"/>
            <a:ext cx="8508793" cy="375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6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b="1" dirty="0"/>
              <a:t>갤러리의 영화를 클릭하면 아래쪽 </a:t>
            </a:r>
            <a:r>
              <a:rPr lang="ko-KR" altLang="en-US" b="1" dirty="0" err="1"/>
              <a:t>이미지뷰에</a:t>
            </a:r>
            <a:r>
              <a:rPr lang="ko-KR" altLang="en-US" b="1" dirty="0"/>
              <a:t> 포스터가 원래 크기로 </a:t>
            </a:r>
            <a:r>
              <a:rPr lang="ko-KR" altLang="en-US" b="1" dirty="0" smtClean="0"/>
              <a:t>보여지도록 함</a:t>
            </a:r>
            <a:endParaRPr lang="en-US" altLang="ko-KR" b="1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갤러리와 </a:t>
            </a:r>
            <a:r>
              <a:rPr lang="ko-KR" altLang="en-US" dirty="0" err="1" smtClean="0"/>
              <a:t>스피너</a:t>
            </a:r>
            <a:r>
              <a:rPr lang="ko-KR" altLang="en-US" dirty="0" smtClean="0"/>
              <a:t> ▶</a:t>
            </a:r>
            <a:r>
              <a:rPr lang="ko-KR" altLang="en-US" sz="2400" dirty="0" smtClean="0"/>
              <a:t>갤러리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0254"/>
          <a:stretch/>
        </p:blipFill>
        <p:spPr>
          <a:xfrm>
            <a:off x="251520" y="2125362"/>
            <a:ext cx="8483232" cy="315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1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영화 포스터를 클릭하면 영화 제목이 토스트 메시지에 나타나도록 수정해보다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토스트는 아이콘과 함께 보인다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갤러리와 </a:t>
            </a:r>
            <a:r>
              <a:rPr lang="ko-KR" altLang="en-US" dirty="0" err="1"/>
              <a:t>스피너</a:t>
            </a:r>
            <a:r>
              <a:rPr lang="ko-KR" altLang="en-US" dirty="0"/>
              <a:t> ▶</a:t>
            </a:r>
            <a:r>
              <a:rPr lang="ko-KR" altLang="en-US" sz="2400" dirty="0" smtClean="0"/>
              <a:t>갤러리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468" t="11461" r="3436" b="1773"/>
          <a:stretch/>
        </p:blipFill>
        <p:spPr>
          <a:xfrm>
            <a:off x="5140410" y="1680518"/>
            <a:ext cx="1952369" cy="33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8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Activity_main.xml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Toast.xml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0211" t="25590" r="57251" b="39773"/>
          <a:stretch/>
        </p:blipFill>
        <p:spPr>
          <a:xfrm>
            <a:off x="3284908" y="908574"/>
            <a:ext cx="4406559" cy="25164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갤러리와 </a:t>
            </a:r>
            <a:r>
              <a:rPr lang="ko-KR" altLang="en-US" dirty="0" err="1"/>
              <a:t>스피너</a:t>
            </a:r>
            <a:r>
              <a:rPr lang="ko-KR" altLang="en-US" dirty="0"/>
              <a:t> ▶갤러리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9697" t="25358" r="58030" b="19850"/>
          <a:stretch/>
        </p:blipFill>
        <p:spPr>
          <a:xfrm>
            <a:off x="3408219" y="3424984"/>
            <a:ext cx="3740727" cy="34070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409117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갤러리와 </a:t>
            </a:r>
            <a:r>
              <a:rPr lang="ko-KR" altLang="en-US" dirty="0" err="1"/>
              <a:t>스피너</a:t>
            </a:r>
            <a:r>
              <a:rPr lang="ko-KR" altLang="en-US" dirty="0"/>
              <a:t> ▶갤러리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9698" t="11095" r="33635" b="23098"/>
          <a:stretch/>
        </p:blipFill>
        <p:spPr>
          <a:xfrm>
            <a:off x="251520" y="1052736"/>
            <a:ext cx="7761280" cy="48352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83839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갤러리와 </a:t>
            </a:r>
            <a:r>
              <a:rPr lang="ko-KR" altLang="en-US" dirty="0" err="1"/>
              <a:t>스피너</a:t>
            </a:r>
            <a:r>
              <a:rPr lang="ko-KR" altLang="en-US" dirty="0"/>
              <a:t> ▶갤러리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9773" t="11659" r="38182" b="20698"/>
          <a:stretch/>
        </p:blipFill>
        <p:spPr>
          <a:xfrm>
            <a:off x="374073" y="1216286"/>
            <a:ext cx="7173329" cy="50014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89823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갤러리와 </a:t>
            </a:r>
            <a:r>
              <a:rPr lang="ko-KR" altLang="en-US" dirty="0" err="1"/>
              <a:t>스피너</a:t>
            </a:r>
            <a:r>
              <a:rPr lang="ko-KR" altLang="en-US" dirty="0"/>
              <a:t> ▶갤러리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0151" t="16884" r="35833" b="12789"/>
          <a:stretch/>
        </p:blipFill>
        <p:spPr>
          <a:xfrm>
            <a:off x="484910" y="1174723"/>
            <a:ext cx="7279784" cy="50846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332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대화상자의 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확인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을 클릭하면 대화상자에서 입력한 사용자 이름과 </a:t>
            </a:r>
            <a:r>
              <a:rPr lang="ko-KR" altLang="en-US" sz="1800" b="1" dirty="0" err="1">
                <a:latin typeface="맑은 고딕" pitchFamily="50" charset="-127"/>
                <a:ea typeface="맑은 고딕" pitchFamily="50" charset="-127"/>
              </a:rPr>
              <a:t>이메일이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 메인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화면</a:t>
            </a: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activity_main.xml)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ko-KR" altLang="en-US" sz="1800" b="1" dirty="0" err="1">
                <a:latin typeface="맑은 고딕" pitchFamily="50" charset="-127"/>
                <a:ea typeface="맑은 고딕" pitchFamily="50" charset="-127"/>
              </a:rPr>
              <a:t>텍스트뷰에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 쓰이도록 코딩</a:t>
            </a:r>
            <a:endParaRPr lang="en-US" altLang="ko-KR" sz="1800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대화상자 </a:t>
            </a:r>
            <a:r>
              <a:rPr lang="ko-KR" altLang="en-US" dirty="0"/>
              <a:t>▶ </a:t>
            </a:r>
            <a:r>
              <a:rPr lang="ko-KR" altLang="en-US" sz="2400" dirty="0"/>
              <a:t>목록 </a:t>
            </a:r>
            <a:r>
              <a:rPr lang="ko-KR" altLang="en-US" sz="2400" dirty="0" smtClean="0"/>
              <a:t>대화상자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9484"/>
          <a:stretch/>
        </p:blipFill>
        <p:spPr>
          <a:xfrm>
            <a:off x="404470" y="1968237"/>
            <a:ext cx="7991475" cy="320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2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1" dirty="0" err="1" smtClean="0">
                <a:latin typeface="맑은 고딕" pitchFamily="50" charset="-127"/>
                <a:ea typeface="맑은 고딕" pitchFamily="50" charset="-127"/>
              </a:rPr>
              <a:t>스피너</a:t>
            </a: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(Spinner)</a:t>
            </a: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클릭하면 </a:t>
            </a:r>
            <a:r>
              <a:rPr lang="ko-KR" altLang="en-US" dirty="0"/>
              <a:t>목록을 펼쳐서 선택하는 기능을 제공</a:t>
            </a:r>
            <a:endParaRPr lang="en-US" altLang="ko-KR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1" dirty="0" err="1" smtClean="0">
                <a:latin typeface="맑은 고딕" pitchFamily="50" charset="-127"/>
                <a:ea typeface="맑은 고딕" pitchFamily="50" charset="-127"/>
              </a:rPr>
              <a:t>스피너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기본 예제</a:t>
            </a: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갤러리와 </a:t>
            </a:r>
            <a:r>
              <a:rPr lang="ko-KR" altLang="en-US" dirty="0" err="1"/>
              <a:t>스피너</a:t>
            </a:r>
            <a:r>
              <a:rPr lang="ko-KR" altLang="en-US" dirty="0"/>
              <a:t> </a:t>
            </a:r>
            <a:r>
              <a:rPr lang="ko-KR" altLang="en-US" dirty="0" smtClean="0"/>
              <a:t>▶</a:t>
            </a:r>
            <a:r>
              <a:rPr lang="ko-KR" altLang="en-US" sz="2400" dirty="0" err="1" smtClean="0"/>
              <a:t>스피너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3472"/>
          <a:stretch/>
        </p:blipFill>
        <p:spPr>
          <a:xfrm>
            <a:off x="477965" y="2970159"/>
            <a:ext cx="8372838" cy="219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99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스피너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기본 예제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갤러리와 </a:t>
            </a:r>
            <a:r>
              <a:rPr lang="ko-KR" altLang="en-US" dirty="0" err="1"/>
              <a:t>스피너</a:t>
            </a:r>
            <a:r>
              <a:rPr lang="ko-KR" altLang="en-US" dirty="0"/>
              <a:t> </a:t>
            </a:r>
            <a:r>
              <a:rPr lang="ko-KR" altLang="en-US" dirty="0" smtClean="0"/>
              <a:t>▶</a:t>
            </a:r>
            <a:r>
              <a:rPr lang="ko-KR" altLang="en-US" sz="2400" dirty="0" err="1" smtClean="0"/>
              <a:t>스피너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4"/>
          <a:stretch/>
        </p:blipFill>
        <p:spPr>
          <a:xfrm>
            <a:off x="251520" y="1625327"/>
            <a:ext cx="7632091" cy="493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63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스피너에게</a:t>
            </a:r>
            <a:r>
              <a:rPr lang="ko-KR" altLang="en-US" dirty="0" smtClean="0"/>
              <a:t> 영화제목을 선택하면 해당 영화 포스터가 아래의 </a:t>
            </a:r>
            <a:r>
              <a:rPr lang="ko-KR" altLang="en-US" dirty="0" err="1" smtClean="0"/>
              <a:t>이미지뷰에</a:t>
            </a:r>
            <a:r>
              <a:rPr lang="ko-KR" altLang="en-US" dirty="0" smtClean="0"/>
              <a:t> 나오도록 수정해 보자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Spinner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setOnItemSelecctedListener</a:t>
            </a:r>
            <a:r>
              <a:rPr lang="en-US" altLang="ko-KR" dirty="0" smtClean="0"/>
              <a:t>()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갤러리와 </a:t>
            </a:r>
            <a:r>
              <a:rPr lang="ko-KR" altLang="en-US" dirty="0" err="1"/>
              <a:t>스피너</a:t>
            </a:r>
            <a:r>
              <a:rPr lang="ko-KR" altLang="en-US" dirty="0"/>
              <a:t> ▶</a:t>
            </a:r>
            <a:r>
              <a:rPr lang="ko-KR" altLang="en-US" sz="2400" dirty="0" err="1" smtClean="0"/>
              <a:t>스피너</a:t>
            </a:r>
            <a:endParaRPr lang="ko-KR" altLang="en-US" sz="2400" dirty="0" smtClean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66082" t="10107" r="2210" b="5196"/>
          <a:stretch/>
        </p:blipFill>
        <p:spPr>
          <a:xfrm>
            <a:off x="6351373" y="1705233"/>
            <a:ext cx="2162432" cy="350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0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갤러리와 </a:t>
            </a:r>
            <a:r>
              <a:rPr lang="ko-KR" altLang="en-US" dirty="0" err="1"/>
              <a:t>스피너</a:t>
            </a:r>
            <a:r>
              <a:rPr lang="ko-KR" altLang="en-US" dirty="0"/>
              <a:t> ▶</a:t>
            </a:r>
            <a:r>
              <a:rPr lang="ko-KR" altLang="en-US" dirty="0" err="1"/>
              <a:t>스피너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0303" t="11659" r="55758" b="43010"/>
          <a:stretch/>
        </p:blipFill>
        <p:spPr>
          <a:xfrm>
            <a:off x="405803" y="1052736"/>
            <a:ext cx="5703148" cy="40864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376348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갤러리와 </a:t>
            </a:r>
            <a:r>
              <a:rPr lang="ko-KR" altLang="en-US" dirty="0" err="1"/>
              <a:t>스피너</a:t>
            </a:r>
            <a:r>
              <a:rPr lang="ko-KR" altLang="en-US" dirty="0"/>
              <a:t> ▶</a:t>
            </a:r>
            <a:r>
              <a:rPr lang="ko-KR" altLang="en-US" dirty="0" err="1"/>
              <a:t>스피너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9773" t="13495" r="30152" b="30583"/>
          <a:stretch/>
        </p:blipFill>
        <p:spPr>
          <a:xfrm>
            <a:off x="295344" y="1052736"/>
            <a:ext cx="8596176" cy="44890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19402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갤러리와 </a:t>
            </a:r>
            <a:r>
              <a:rPr lang="ko-KR" altLang="en-US" dirty="0" err="1"/>
              <a:t>스피너</a:t>
            </a:r>
            <a:r>
              <a:rPr lang="ko-KR" altLang="en-US" dirty="0"/>
              <a:t> ▶</a:t>
            </a:r>
            <a:r>
              <a:rPr lang="ko-KR" altLang="en-US" dirty="0" err="1"/>
              <a:t>스피너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0076" t="11518" r="34470" b="39479"/>
          <a:stretch/>
        </p:blipFill>
        <p:spPr>
          <a:xfrm>
            <a:off x="251520" y="1191490"/>
            <a:ext cx="8037234" cy="38100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60749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600" b="0" dirty="0">
                <a:latin typeface="맑은 고딕" pitchFamily="50" charset="-127"/>
                <a:ea typeface="맑은 고딕" pitchFamily="50" charset="-127"/>
              </a:rPr>
              <a:t>대화상자의 </a:t>
            </a:r>
            <a:r>
              <a:rPr lang="en-US" altLang="ko-KR" sz="1600" b="0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600" b="0" dirty="0">
                <a:latin typeface="맑은 고딕" pitchFamily="50" charset="-127"/>
                <a:ea typeface="맑은 고딕" pitchFamily="50" charset="-127"/>
              </a:rPr>
              <a:t>취소</a:t>
            </a:r>
            <a:r>
              <a:rPr lang="en-US" altLang="ko-KR" sz="1600" b="0" dirty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600" b="0" dirty="0">
                <a:latin typeface="맑은 고딕" pitchFamily="50" charset="-127"/>
                <a:ea typeface="맑은 고딕" pitchFamily="50" charset="-127"/>
              </a:rPr>
              <a:t>를 클릭했을 때 </a:t>
            </a:r>
            <a:r>
              <a:rPr lang="en-US" altLang="ko-KR" sz="1600" b="0" dirty="0">
                <a:latin typeface="맑은 고딕" pitchFamily="50" charset="-127"/>
                <a:ea typeface="맑은 고딕" pitchFamily="50" charset="-127"/>
              </a:rPr>
              <a:t>toast1.xml</a:t>
            </a:r>
            <a:r>
              <a:rPr lang="ko-KR" altLang="en-US" sz="1600" b="0" dirty="0">
                <a:latin typeface="맑은 고딕" pitchFamily="50" charset="-127"/>
                <a:ea typeface="맑은 고딕" pitchFamily="50" charset="-127"/>
              </a:rPr>
              <a:t>이 토스트 메시지로 나오도록 설정</a:t>
            </a:r>
            <a:endParaRPr lang="en-US" altLang="ko-KR" sz="1600" b="0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대화상자 </a:t>
            </a:r>
            <a:r>
              <a:rPr lang="ko-KR" altLang="en-US" dirty="0"/>
              <a:t>▶ </a:t>
            </a:r>
            <a:r>
              <a:rPr lang="ko-KR" altLang="en-US" sz="2400" dirty="0"/>
              <a:t>목록 </a:t>
            </a:r>
            <a:r>
              <a:rPr lang="ko-KR" altLang="en-US" sz="2400" dirty="0" smtClean="0"/>
              <a:t>대화상자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6807"/>
          <a:stretch/>
        </p:blipFill>
        <p:spPr>
          <a:xfrm>
            <a:off x="441084" y="1393806"/>
            <a:ext cx="7820671" cy="458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40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수정</a:t>
            </a:r>
            <a:endParaRPr lang="en-US" altLang="ko-KR" dirty="0"/>
          </a:p>
          <a:p>
            <a:pPr lvl="1"/>
            <a:r>
              <a:rPr lang="en-US" altLang="ko-KR" dirty="0" smtClean="0"/>
              <a:t>Activity_main.xml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텍스트뷰를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에디트텍스토</a:t>
            </a:r>
            <a:r>
              <a:rPr lang="ko-KR" altLang="en-US" dirty="0" smtClean="0"/>
              <a:t> 변경한다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&lt;</a:t>
            </a:r>
            <a:r>
              <a:rPr lang="ko-KR" altLang="en-US" dirty="0" smtClean="0"/>
              <a:t>여기를 클릭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을 클릭하면 </a:t>
            </a:r>
            <a:r>
              <a:rPr lang="en-US" altLang="ko-KR" dirty="0" smtClean="0"/>
              <a:t>activity_main.xml</a:t>
            </a:r>
            <a:r>
              <a:rPr lang="ko-KR" altLang="en-US" dirty="0" smtClean="0"/>
              <a:t>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에디트</a:t>
            </a:r>
            <a:r>
              <a:rPr lang="ko-KR" altLang="en-US" dirty="0" smtClean="0"/>
              <a:t> 텍스트 내용이 대화상자의 </a:t>
            </a:r>
            <a:r>
              <a:rPr lang="ko-KR" altLang="en-US" dirty="0" err="1" smtClean="0"/>
              <a:t>에디트</a:t>
            </a:r>
            <a:r>
              <a:rPr lang="ko-KR" altLang="en-US" dirty="0" smtClean="0"/>
              <a:t> 텍스트에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나타나게 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대화상자에서 </a:t>
            </a:r>
            <a:r>
              <a:rPr lang="en-US" altLang="ko-KR" dirty="0" smtClean="0"/>
              <a:t>&lt;</a:t>
            </a:r>
            <a:r>
              <a:rPr lang="ko-KR" altLang="en-US" dirty="0" smtClean="0"/>
              <a:t>확인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을 클릭하면 대화상자의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에디트</a:t>
            </a:r>
            <a:r>
              <a:rPr lang="ko-KR" altLang="en-US" dirty="0" smtClean="0"/>
              <a:t> 텍스트 내용이 </a:t>
            </a:r>
            <a:r>
              <a:rPr lang="en-US" altLang="ko-KR" dirty="0" smtClean="0"/>
              <a:t>activity_main.xml</a:t>
            </a:r>
            <a:r>
              <a:rPr lang="ko-KR" altLang="en-US" dirty="0" smtClean="0"/>
              <a:t>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에디트</a:t>
            </a:r>
            <a:r>
              <a:rPr lang="ko-KR" altLang="en-US" dirty="0" smtClean="0"/>
              <a:t> 텍스트 내용으로 </a:t>
            </a:r>
            <a:r>
              <a:rPr lang="ko-KR" altLang="en-US" dirty="0" err="1" smtClean="0"/>
              <a:t>변경되게한다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대화상자에서 </a:t>
            </a:r>
            <a:r>
              <a:rPr lang="en-US" altLang="ko-KR" dirty="0" smtClean="0"/>
              <a:t>&lt;</a:t>
            </a:r>
            <a:r>
              <a:rPr lang="ko-KR" altLang="en-US" dirty="0" smtClean="0"/>
              <a:t>취소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를 클릭하면 토스트가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화면의 임의 위치에 나타나게 한다</a:t>
            </a:r>
            <a:r>
              <a:rPr lang="en-US" altLang="ko-KR" dirty="0" smtClean="0"/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직접 풀어보기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884" t="19899"/>
          <a:stretch/>
        </p:blipFill>
        <p:spPr>
          <a:xfrm>
            <a:off x="6662057" y="1225900"/>
            <a:ext cx="2407240" cy="389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72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원본">
  <a:themeElements>
    <a:clrScheme name="원본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원본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원본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2378</TotalTime>
  <Words>1200</Words>
  <Application>Microsoft Office PowerPoint</Application>
  <PresentationFormat>화면 슬라이드 쇼(4:3)</PresentationFormat>
  <Paragraphs>264</Paragraphs>
  <Slides>75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75</vt:i4>
      </vt:variant>
    </vt:vector>
  </HeadingPairs>
  <TitlesOfParts>
    <vt:vector size="91" baseType="lpstr">
      <vt:lpstr>HY견명조</vt:lpstr>
      <vt:lpstr>HY나무L</vt:lpstr>
      <vt:lpstr>HY헤드라인M</vt:lpstr>
      <vt:lpstr>Source Code Pro</vt:lpstr>
      <vt:lpstr>굴림</vt:lpstr>
      <vt:lpstr>나눔고딕</vt:lpstr>
      <vt:lpstr>돋움</vt:lpstr>
      <vt:lpstr>맑은 고딕</vt:lpstr>
      <vt:lpstr>휴먼편지체</vt:lpstr>
      <vt:lpstr>Arial</vt:lpstr>
      <vt:lpstr>Bookman Old Style</vt:lpstr>
      <vt:lpstr>Gill Sans MT</vt:lpstr>
      <vt:lpstr>Wingdings</vt:lpstr>
      <vt:lpstr>Wingdings 3</vt:lpstr>
      <vt:lpstr>2_Office 테마</vt:lpstr>
      <vt:lpstr>원본</vt:lpstr>
      <vt:lpstr>대화상자 ▶ 목록 대화상자</vt:lpstr>
      <vt:lpstr>대화상자 ▶ 목록 대화상자</vt:lpstr>
      <vt:lpstr>대화상자 ▶ 목록 대화상자</vt:lpstr>
      <vt:lpstr>대화상자 ▶ 목록 대화상자</vt:lpstr>
      <vt:lpstr>대화상자 ▶ 목록 대화상자</vt:lpstr>
      <vt:lpstr>대화상자 ▶ 목록 대화상자</vt:lpstr>
      <vt:lpstr>대화상자 ▶ 목록 대화상자</vt:lpstr>
      <vt:lpstr>대화상자 ▶ 목록 대화상자</vt:lpstr>
      <vt:lpstr>직접 풀어보기</vt:lpstr>
      <vt:lpstr>Main 레이아웃</vt:lpstr>
      <vt:lpstr>토스트레이아웃</vt:lpstr>
      <vt:lpstr>다이얼로그 레리아웃</vt:lpstr>
      <vt:lpstr>MainActivity.java</vt:lpstr>
      <vt:lpstr>MainActivity.java</vt:lpstr>
      <vt:lpstr>MainActivity.java</vt:lpstr>
      <vt:lpstr>직접풀어보기 </vt:lpstr>
      <vt:lpstr>직접풀어보기</vt:lpstr>
      <vt:lpstr>직접풀어보기</vt:lpstr>
      <vt:lpstr>리스트뷰/그리드 뷰</vt:lpstr>
      <vt:lpstr>리스트뷰와 그리드뷰 ▶어댑터뷰 </vt:lpstr>
      <vt:lpstr>리스트뷰와 그리드뷰 ▶어댑터뷰 </vt:lpstr>
      <vt:lpstr>리스트뷰와 그리드뷰 ▶리스트뷰</vt:lpstr>
      <vt:lpstr>리스트뷰와 그리드뷰 ▶리스트뷰</vt:lpstr>
      <vt:lpstr>리스트뷰와 그리드뷰 ▶리스트뷰</vt:lpstr>
      <vt:lpstr>리스트뷰와 그리드뷰 ▶리스트뷰</vt:lpstr>
      <vt:lpstr>리스트뷰와 그리드뷰 ▶리스트뷰</vt:lpstr>
      <vt:lpstr>리스트뷰와 그리드뷰 ▶리스트뷰</vt:lpstr>
      <vt:lpstr>리스트뷰와 그리드뷰 ▶리스트뷰</vt:lpstr>
      <vt:lpstr>리스트뷰와 그리드뷰 ▶리스트뷰</vt:lpstr>
      <vt:lpstr>리스트뷰와 그리드뷰 ▶리스트뷰(문자열 배열 또다른 방법)</vt:lpstr>
      <vt:lpstr>리스트뷰와 그리드뷰 ▶리스트뷰</vt:lpstr>
      <vt:lpstr>리스트뷰와 그리드뷰 ▶리스트뷰</vt:lpstr>
      <vt:lpstr>리스트뷰와 그리드뷰 ▶리스트뷰</vt:lpstr>
      <vt:lpstr>ListView  또 다른 표현 </vt:lpstr>
      <vt:lpstr>SimpleAdapter를 이용한 ListView 생성</vt:lpstr>
      <vt:lpstr>SimpleAdapter를 이용한 ListView 생성</vt:lpstr>
      <vt:lpstr>리스트뷰 ▶ 커스텀 어댑터 사용</vt:lpstr>
      <vt:lpstr>리스트뷰 ▶ 커스텀 어댑터 사용</vt:lpstr>
      <vt:lpstr>리스트뷰 ▶ 커스텀 어댑터 사용</vt:lpstr>
      <vt:lpstr>CustomAdapter를 이용한 ListView 생성</vt:lpstr>
      <vt:lpstr>CustomAdapter를 이용한 ListView 생성</vt:lpstr>
      <vt:lpstr>CustomAdapter를 이용한 ListView 생성</vt:lpstr>
      <vt:lpstr>CustomAdapter를 이용한 ListView 생성</vt:lpstr>
      <vt:lpstr>CustomAdapter를 이용한 ListView 생성</vt:lpstr>
      <vt:lpstr>CustomAdapter를 이용한 ListView 생성</vt:lpstr>
      <vt:lpstr>CustomAdapter를 이용한 ListView 생성</vt:lpstr>
      <vt:lpstr>직접해보기 </vt:lpstr>
      <vt:lpstr>리스트뷰와 그리드뷰 ▶그리드뷰</vt:lpstr>
      <vt:lpstr>그리드뷰 ▶그리드뷰</vt:lpstr>
      <vt:lpstr>리스트뷰와 그리드뷰 ▶그리드뷰</vt:lpstr>
      <vt:lpstr>리스트뷰와 그리드뷰 ▶그리드뷰</vt:lpstr>
      <vt:lpstr>리스트뷰와 그리드뷰 ▶그리드뷰</vt:lpstr>
      <vt:lpstr>1. 리스트뷰와 그리드뷰 ▶그리드뷰</vt:lpstr>
      <vt:lpstr>리스트뷰와 그리드뷰 ▶그리드뷰</vt:lpstr>
      <vt:lpstr>리스트뷰와 그리드뷰 ▶그리드뷰</vt:lpstr>
      <vt:lpstr>리스트뷰와 그리드뷰 ▶그리드뷰</vt:lpstr>
      <vt:lpstr>리스트뷰와 그리드뷰 ▶그리드뷰</vt:lpstr>
      <vt:lpstr>리스트뷰와 그리드뷰 ▶그리드뷰</vt:lpstr>
      <vt:lpstr>리스트뷰와 그리드뷰 ▶그리드뷰</vt:lpstr>
      <vt:lpstr>갤러리와 스피너 ▶갤러리</vt:lpstr>
      <vt:lpstr>갤러리와 스피너 ▶갤러리</vt:lpstr>
      <vt:lpstr>갤러리와 스피너 ▶갤러리</vt:lpstr>
      <vt:lpstr>갤러리와 스피너 ▶갤러리</vt:lpstr>
      <vt:lpstr>갤러리와 스피너 ▶갤러리</vt:lpstr>
      <vt:lpstr>갤러리와 스피너 ▶갤러리</vt:lpstr>
      <vt:lpstr>갤러리와 스피너 ▶갤러리</vt:lpstr>
      <vt:lpstr>갤러리와 스피너 ▶갤러리</vt:lpstr>
      <vt:lpstr>갤러리와 스피너 ▶갤러리</vt:lpstr>
      <vt:lpstr>갤러리와 스피너 ▶갤러리</vt:lpstr>
      <vt:lpstr>갤러리와 스피너 ▶스피너</vt:lpstr>
      <vt:lpstr>갤러리와 스피너 ▶스피너</vt:lpstr>
      <vt:lpstr>갤러리와 스피너 ▶스피너</vt:lpstr>
      <vt:lpstr>갤러리와 스피너 ▶스피너</vt:lpstr>
      <vt:lpstr>갤러리와 스피너 ▶스피너</vt:lpstr>
      <vt:lpstr>갤러리와 스피너 ▶스피너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amiga</dc:creator>
  <cp:lastModifiedBy>SMART-00</cp:lastModifiedBy>
  <cp:revision>290</cp:revision>
  <cp:lastPrinted>2018-05-27T23:22:07Z</cp:lastPrinted>
  <dcterms:created xsi:type="dcterms:W3CDTF">2017-01-09T05:29:11Z</dcterms:created>
  <dcterms:modified xsi:type="dcterms:W3CDTF">2018-05-27T23:24:47Z</dcterms:modified>
</cp:coreProperties>
</file>